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46" r:id="rId2"/>
    <p:sldId id="525" r:id="rId3"/>
    <p:sldId id="588" r:id="rId4"/>
    <p:sldId id="613" r:id="rId5"/>
    <p:sldId id="614" r:id="rId6"/>
    <p:sldId id="615" r:id="rId7"/>
    <p:sldId id="535" r:id="rId8"/>
    <p:sldId id="526" r:id="rId9"/>
    <p:sldId id="536" r:id="rId10"/>
    <p:sldId id="537" r:id="rId11"/>
    <p:sldId id="538" r:id="rId12"/>
    <p:sldId id="539" r:id="rId13"/>
    <p:sldId id="540" r:id="rId14"/>
    <p:sldId id="543" r:id="rId15"/>
    <p:sldId id="541" r:id="rId16"/>
    <p:sldId id="528" r:id="rId17"/>
    <p:sldId id="542" r:id="rId18"/>
    <p:sldId id="531" r:id="rId19"/>
    <p:sldId id="544" r:id="rId20"/>
    <p:sldId id="545" r:id="rId21"/>
    <p:sldId id="589" r:id="rId22"/>
    <p:sldId id="590" r:id="rId23"/>
    <p:sldId id="530" r:id="rId24"/>
    <p:sldId id="546" r:id="rId25"/>
    <p:sldId id="592" r:id="rId26"/>
    <p:sldId id="591" r:id="rId27"/>
    <p:sldId id="593" r:id="rId28"/>
    <p:sldId id="594" r:id="rId29"/>
    <p:sldId id="595" r:id="rId30"/>
    <p:sldId id="596" r:id="rId31"/>
    <p:sldId id="597" r:id="rId32"/>
    <p:sldId id="598" r:id="rId33"/>
    <p:sldId id="532" r:id="rId34"/>
    <p:sldId id="547" r:id="rId35"/>
    <p:sldId id="548" r:id="rId36"/>
    <p:sldId id="549" r:id="rId37"/>
    <p:sldId id="533" r:id="rId38"/>
    <p:sldId id="551" r:id="rId39"/>
    <p:sldId id="550" r:id="rId40"/>
    <p:sldId id="599" r:id="rId41"/>
    <p:sldId id="601" r:id="rId42"/>
    <p:sldId id="607" r:id="rId43"/>
    <p:sldId id="600" r:id="rId44"/>
    <p:sldId id="605" r:id="rId45"/>
    <p:sldId id="606" r:id="rId46"/>
    <p:sldId id="608" r:id="rId47"/>
    <p:sldId id="602" r:id="rId48"/>
    <p:sldId id="604" r:id="rId49"/>
    <p:sldId id="603" r:id="rId50"/>
    <p:sldId id="610" r:id="rId51"/>
    <p:sldId id="555" r:id="rId52"/>
    <p:sldId id="556" r:id="rId53"/>
    <p:sldId id="557" r:id="rId54"/>
    <p:sldId id="558" r:id="rId55"/>
    <p:sldId id="559" r:id="rId56"/>
    <p:sldId id="60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4E6"/>
    <a:srgbClr val="FAEADA"/>
    <a:srgbClr val="324A5E"/>
    <a:srgbClr val="F5DC96"/>
    <a:srgbClr val="EF3E42"/>
    <a:srgbClr val="F6EDD3"/>
    <a:srgbClr val="414141"/>
    <a:srgbClr val="CCD9CE"/>
    <a:srgbClr val="5B709A"/>
    <a:srgbClr val="FAD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88721" autoAdjust="0"/>
  </p:normalViewPr>
  <p:slideViewPr>
    <p:cSldViewPr snapToGrid="0">
      <p:cViewPr varScale="1">
        <p:scale>
          <a:sx n="96" d="100"/>
          <a:sy n="96" d="100"/>
        </p:scale>
        <p:origin x="96" y="330"/>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2A16CE-DA33-4648-A675-4088BEEFF9BD}" type="datetimeFigureOut">
              <a:rPr lang="en-US" smtClean="0"/>
              <a:t>10/23/2022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091248-1C7D-44C9-970A-4EC41BDB27C0}" type="slidenum">
              <a:rPr lang="en-US" smtClean="0"/>
              <a:t>‹#›</a:t>
            </a:fld>
            <a:endParaRPr lang="en-US"/>
          </a:p>
        </p:txBody>
      </p:sp>
    </p:spTree>
    <p:extLst>
      <p:ext uri="{BB962C8B-B14F-4D97-AF65-F5344CB8AC3E}">
        <p14:creationId xmlns:p14="http://schemas.microsoft.com/office/powerpoint/2010/main" val="1882470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AB5E1-41C1-4239-BBE1-3868ADB55029}"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5E629-235C-4DFF-991C-40AD2E481248}" type="slidenum">
              <a:rPr lang="en-US" smtClean="0"/>
              <a:t>‹#›</a:t>
            </a:fld>
            <a:endParaRPr lang="en-US"/>
          </a:p>
        </p:txBody>
      </p:sp>
    </p:spTree>
    <p:extLst>
      <p:ext uri="{BB962C8B-B14F-4D97-AF65-F5344CB8AC3E}">
        <p14:creationId xmlns:p14="http://schemas.microsoft.com/office/powerpoint/2010/main" val="2301416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before we start today’s lecture?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5E629-235C-4DFF-991C-40AD2E4812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024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smtClean="0"/>
              <a:t>11</a:t>
            </a:fld>
            <a:endParaRPr lang="en-US"/>
          </a:p>
        </p:txBody>
      </p:sp>
    </p:spTree>
    <p:extLst>
      <p:ext uri="{BB962C8B-B14F-4D97-AF65-F5344CB8AC3E}">
        <p14:creationId xmlns:p14="http://schemas.microsoft.com/office/powerpoint/2010/main" val="88158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15</a:t>
            </a:fld>
            <a:endParaRPr lang="en-US"/>
          </a:p>
        </p:txBody>
      </p:sp>
    </p:spTree>
    <p:extLst>
      <p:ext uri="{BB962C8B-B14F-4D97-AF65-F5344CB8AC3E}">
        <p14:creationId xmlns:p14="http://schemas.microsoft.com/office/powerpoint/2010/main" val="364800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16</a:t>
            </a:fld>
            <a:endParaRPr lang="en-US"/>
          </a:p>
        </p:txBody>
      </p:sp>
    </p:spTree>
    <p:extLst>
      <p:ext uri="{BB962C8B-B14F-4D97-AF65-F5344CB8AC3E}">
        <p14:creationId xmlns:p14="http://schemas.microsoft.com/office/powerpoint/2010/main" val="34728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18</a:t>
            </a:fld>
            <a:endParaRPr lang="en-US"/>
          </a:p>
        </p:txBody>
      </p:sp>
    </p:spTree>
    <p:extLst>
      <p:ext uri="{BB962C8B-B14F-4D97-AF65-F5344CB8AC3E}">
        <p14:creationId xmlns:p14="http://schemas.microsoft.com/office/powerpoint/2010/main" val="29284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23</a:t>
            </a:fld>
            <a:endParaRPr lang="en-US"/>
          </a:p>
        </p:txBody>
      </p:sp>
    </p:spTree>
    <p:extLst>
      <p:ext uri="{BB962C8B-B14F-4D97-AF65-F5344CB8AC3E}">
        <p14:creationId xmlns:p14="http://schemas.microsoft.com/office/powerpoint/2010/main" val="2517542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5E629-235C-4DFF-991C-40AD2E481248}" type="slidenum">
              <a:rPr lang="en-US" smtClean="0"/>
              <a:t>33</a:t>
            </a:fld>
            <a:endParaRPr lang="en-US"/>
          </a:p>
        </p:txBody>
      </p:sp>
    </p:spTree>
    <p:extLst>
      <p:ext uri="{BB962C8B-B14F-4D97-AF65-F5344CB8AC3E}">
        <p14:creationId xmlns:p14="http://schemas.microsoft.com/office/powerpoint/2010/main" val="801128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34</a:t>
            </a:fld>
            <a:endParaRPr lang="en-US"/>
          </a:p>
        </p:txBody>
      </p:sp>
    </p:spTree>
    <p:extLst>
      <p:ext uri="{BB962C8B-B14F-4D97-AF65-F5344CB8AC3E}">
        <p14:creationId xmlns:p14="http://schemas.microsoft.com/office/powerpoint/2010/main" val="1500553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35</a:t>
            </a:fld>
            <a:endParaRPr lang="en-US"/>
          </a:p>
        </p:txBody>
      </p:sp>
    </p:spTree>
    <p:extLst>
      <p:ext uri="{BB962C8B-B14F-4D97-AF65-F5344CB8AC3E}">
        <p14:creationId xmlns:p14="http://schemas.microsoft.com/office/powerpoint/2010/main" val="2092642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36</a:t>
            </a:fld>
            <a:endParaRPr lang="en-US"/>
          </a:p>
        </p:txBody>
      </p:sp>
    </p:spTree>
    <p:extLst>
      <p:ext uri="{BB962C8B-B14F-4D97-AF65-F5344CB8AC3E}">
        <p14:creationId xmlns:p14="http://schemas.microsoft.com/office/powerpoint/2010/main" val="236692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37</a:t>
            </a:fld>
            <a:endParaRPr lang="en-US"/>
          </a:p>
        </p:txBody>
      </p:sp>
    </p:spTree>
    <p:extLst>
      <p:ext uri="{BB962C8B-B14F-4D97-AF65-F5344CB8AC3E}">
        <p14:creationId xmlns:p14="http://schemas.microsoft.com/office/powerpoint/2010/main" val="223173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2</a:t>
            </a:fld>
            <a:endParaRPr lang="en-US"/>
          </a:p>
        </p:txBody>
      </p:sp>
    </p:spTree>
    <p:extLst>
      <p:ext uri="{BB962C8B-B14F-4D97-AF65-F5344CB8AC3E}">
        <p14:creationId xmlns:p14="http://schemas.microsoft.com/office/powerpoint/2010/main" val="354645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Another technique to address nonlinear problems is to use similarity function, that basically measures how much each instance resembles a particular landmark. </a:t>
            </a:r>
            <a:endParaRPr lang="en-US" dirty="0"/>
          </a:p>
          <a:p>
            <a:endParaRPr lang="en-US" dirty="0">
              <a:cs typeface="Calibri"/>
            </a:endParaRPr>
          </a:p>
          <a:p>
            <a:r>
              <a:rPr lang="en-US" dirty="0">
                <a:cs typeface="Calibri"/>
              </a:rPr>
              <a:t>So let take this simple one dimensional dataset. In this example, we can consider two landmarks, like –2 and 1. One way that we can define the similarity is to take consider geometric distance. If a new point is geometrically close to a landmark, there is a higher chance to have the same label. As the points get further and further, it will be considered less similar to the landmark. </a:t>
            </a:r>
          </a:p>
          <a:p>
            <a:endParaRPr lang="en-US" dirty="0">
              <a:cs typeface="Calibri"/>
            </a:endParaRPr>
          </a:p>
          <a:p>
            <a:r>
              <a:rPr lang="en-US" dirty="0">
                <a:cs typeface="Calibri"/>
              </a:rPr>
              <a:t>So, we can expect a bell shape like these two lines in the left plot. </a:t>
            </a:r>
          </a:p>
          <a:p>
            <a:r>
              <a:rPr lang="en-US" dirty="0">
                <a:cs typeface="Calibri"/>
              </a:rPr>
              <a:t>The </a:t>
            </a:r>
            <a:r>
              <a:rPr lang="en-US" dirty="0"/>
              <a:t>Gaussian </a:t>
            </a:r>
            <a:r>
              <a:rPr lang="en-US" i="1" dirty="0"/>
              <a:t>Radial Basis Function</a:t>
            </a:r>
            <a:r>
              <a:rPr lang="en-US" i="1" dirty="0">
                <a:cs typeface="Calibri"/>
              </a:rPr>
              <a:t> </a:t>
            </a:r>
            <a:r>
              <a:rPr lang="en-US" dirty="0">
                <a:cs typeface="Calibri"/>
              </a:rPr>
              <a:t>can be used to create the bell shape you can see here. </a:t>
            </a:r>
          </a:p>
          <a:p>
            <a:endParaRPr lang="en-US" dirty="0">
              <a:cs typeface="Calibri"/>
            </a:endParaRPr>
          </a:p>
          <a:p>
            <a:r>
              <a:rPr lang="en-US" dirty="0">
                <a:cs typeface="Calibri"/>
              </a:rPr>
              <a:t>In this function l is a landmark and x is a new instance. </a:t>
            </a:r>
          </a:p>
          <a:p>
            <a:r>
              <a:rPr lang="en-US" dirty="0">
                <a:cs typeface="Calibri"/>
              </a:rPr>
              <a:t>Gamma is a parameter that controls how flat or tall the bell shape can get. </a:t>
            </a:r>
          </a:p>
          <a:p>
            <a:endParaRPr lang="en-US" dirty="0">
              <a:cs typeface="Calibri"/>
            </a:endParaRPr>
          </a:p>
          <a:p>
            <a:r>
              <a:rPr lang="en-US" dirty="0"/>
              <a:t>Now we are ready to compute the new features. For example, let’s look at the instance </a:t>
            </a:r>
            <a:r>
              <a:rPr lang="en-US" i="1" dirty="0"/>
              <a:t>x</a:t>
            </a:r>
            <a:r>
              <a:rPr lang="en-US" dirty="0"/>
              <a:t>1 = –1: it is located at a distance of 1 from the first landmark, and 2 from the second landmark. </a:t>
            </a:r>
            <a:endParaRPr lang="en-US" dirty="0">
              <a:cs typeface="Calibri"/>
            </a:endParaRPr>
          </a:p>
          <a:p>
            <a:r>
              <a:rPr lang="en-US" dirty="0">
                <a:cs typeface="Calibri"/>
              </a:rPr>
              <a:t>Now we are dropping the original feature and replace it with new features, which in this case is x_2 and x_3. Assuming a value of gamma to be something line 0.3, </a:t>
            </a:r>
            <a:endParaRPr lang="en-US" dirty="0"/>
          </a:p>
          <a:p>
            <a:r>
              <a:rPr lang="en-US" dirty="0"/>
              <a:t>Therefore its new features are </a:t>
            </a:r>
            <a:r>
              <a:rPr lang="en-US" i="1" dirty="0"/>
              <a:t>x</a:t>
            </a:r>
            <a:r>
              <a:rPr lang="en-US" dirty="0"/>
              <a:t>2 = </a:t>
            </a:r>
            <a:r>
              <a:rPr lang="en-US" dirty="0" err="1"/>
              <a:t>exp</a:t>
            </a:r>
            <a:r>
              <a:rPr lang="en-US" dirty="0"/>
              <a:t> (–0.3 × 1^2) ≈ 0.74 and </a:t>
            </a:r>
            <a:r>
              <a:rPr lang="en-US" i="1" dirty="0"/>
              <a:t>x</a:t>
            </a:r>
            <a:r>
              <a:rPr lang="en-US" dirty="0"/>
              <a:t>3 = </a:t>
            </a:r>
            <a:r>
              <a:rPr lang="en-US" dirty="0" err="1"/>
              <a:t>exp</a:t>
            </a:r>
            <a:r>
              <a:rPr lang="en-US" dirty="0"/>
              <a:t> (–0.3 × 2^2) ≈ 0.30. The plot on the right shows the transformed dataset (dropping the original features). As you can see, it is now linearly separable.</a:t>
            </a:r>
            <a:endParaRPr lang="en-US" dirty="0">
              <a:cs typeface="Calibri"/>
            </a:endParaRPr>
          </a:p>
          <a:p>
            <a:endParaRPr lang="en-US" dirty="0">
              <a:cs typeface="Calibri"/>
            </a:endParaRPr>
          </a:p>
          <a:p>
            <a:r>
              <a:rPr lang="en-US" dirty="0"/>
              <a:t>You may wonder how to select the landmarks. The simplest approach is to create a landmark at the location of each and every instance in the dataset. This creates many dimensions and thus increases the chances that the transformed training set will be linearly separable.</a:t>
            </a:r>
            <a:endParaRPr lang="en-US" dirty="0">
              <a:cs typeface="Calibri"/>
            </a:endParaRPr>
          </a:p>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a:t>38</a:t>
            </a:fld>
            <a:endParaRPr lang="en-US"/>
          </a:p>
        </p:txBody>
      </p:sp>
    </p:spTree>
    <p:extLst>
      <p:ext uri="{BB962C8B-B14F-4D97-AF65-F5344CB8AC3E}">
        <p14:creationId xmlns:p14="http://schemas.microsoft.com/office/powerpoint/2010/main" val="2949644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53</a:t>
            </a:fld>
            <a:endParaRPr lang="en-US"/>
          </a:p>
        </p:txBody>
      </p:sp>
    </p:spTree>
    <p:extLst>
      <p:ext uri="{BB962C8B-B14F-4D97-AF65-F5344CB8AC3E}">
        <p14:creationId xmlns:p14="http://schemas.microsoft.com/office/powerpoint/2010/main" val="1423204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54</a:t>
            </a:fld>
            <a:endParaRPr lang="en-US"/>
          </a:p>
        </p:txBody>
      </p:sp>
    </p:spTree>
    <p:extLst>
      <p:ext uri="{BB962C8B-B14F-4D97-AF65-F5344CB8AC3E}">
        <p14:creationId xmlns:p14="http://schemas.microsoft.com/office/powerpoint/2010/main" val="20733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F41A5710-BDA9-40AC-91B8-7138F80859AE}" type="slidenum">
              <a:rPr lang="en-US"/>
              <a:t>55</a:t>
            </a:fld>
            <a:endParaRPr lang="en-US"/>
          </a:p>
        </p:txBody>
      </p:sp>
    </p:spTree>
    <p:extLst>
      <p:ext uri="{BB962C8B-B14F-4D97-AF65-F5344CB8AC3E}">
        <p14:creationId xmlns:p14="http://schemas.microsoft.com/office/powerpoint/2010/main" val="363759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3</a:t>
            </a:fld>
            <a:endParaRPr lang="en-US"/>
          </a:p>
        </p:txBody>
      </p:sp>
    </p:spTree>
    <p:extLst>
      <p:ext uri="{BB962C8B-B14F-4D97-AF65-F5344CB8AC3E}">
        <p14:creationId xmlns:p14="http://schemas.microsoft.com/office/powerpoint/2010/main" val="22519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4</a:t>
            </a:fld>
            <a:endParaRPr lang="en-US"/>
          </a:p>
        </p:txBody>
      </p:sp>
    </p:spTree>
    <p:extLst>
      <p:ext uri="{BB962C8B-B14F-4D97-AF65-F5344CB8AC3E}">
        <p14:creationId xmlns:p14="http://schemas.microsoft.com/office/powerpoint/2010/main" val="342510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5</a:t>
            </a:fld>
            <a:endParaRPr lang="en-US"/>
          </a:p>
        </p:txBody>
      </p:sp>
    </p:spTree>
    <p:extLst>
      <p:ext uri="{BB962C8B-B14F-4D97-AF65-F5344CB8AC3E}">
        <p14:creationId xmlns:p14="http://schemas.microsoft.com/office/powerpoint/2010/main" val="183719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6</a:t>
            </a:fld>
            <a:endParaRPr lang="en-US"/>
          </a:p>
        </p:txBody>
      </p:sp>
    </p:spTree>
    <p:extLst>
      <p:ext uri="{BB962C8B-B14F-4D97-AF65-F5344CB8AC3E}">
        <p14:creationId xmlns:p14="http://schemas.microsoft.com/office/powerpoint/2010/main" val="345939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7</a:t>
            </a:fld>
            <a:endParaRPr lang="en-US"/>
          </a:p>
        </p:txBody>
      </p:sp>
    </p:spTree>
    <p:extLst>
      <p:ext uri="{BB962C8B-B14F-4D97-AF65-F5344CB8AC3E}">
        <p14:creationId xmlns:p14="http://schemas.microsoft.com/office/powerpoint/2010/main" val="323460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A5E629-235C-4DFF-991C-40AD2E481248}" type="slidenum">
              <a:rPr lang="en-US" smtClean="0"/>
              <a:t>8</a:t>
            </a:fld>
            <a:endParaRPr lang="en-US"/>
          </a:p>
        </p:txBody>
      </p:sp>
    </p:spTree>
    <p:extLst>
      <p:ext uri="{BB962C8B-B14F-4D97-AF65-F5344CB8AC3E}">
        <p14:creationId xmlns:p14="http://schemas.microsoft.com/office/powerpoint/2010/main" val="46145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A5710-BDA9-40AC-91B8-7138F80859AE}" type="slidenum">
              <a:rPr lang="en-US" smtClean="0"/>
              <a:t>9</a:t>
            </a:fld>
            <a:endParaRPr lang="en-US"/>
          </a:p>
        </p:txBody>
      </p:sp>
    </p:spTree>
    <p:extLst>
      <p:ext uri="{BB962C8B-B14F-4D97-AF65-F5344CB8AC3E}">
        <p14:creationId xmlns:p14="http://schemas.microsoft.com/office/powerpoint/2010/main" val="293688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3DE3-A2A9-4EA1-B608-378C1A2F8168}"/>
              </a:ext>
            </a:extLst>
          </p:cNvPr>
          <p:cNvSpPr>
            <a:spLocks noGrp="1"/>
          </p:cNvSpPr>
          <p:nvPr>
            <p:ph type="ctrTitle"/>
          </p:nvPr>
        </p:nvSpPr>
        <p:spPr>
          <a:xfrm>
            <a:off x="1524000" y="1122363"/>
            <a:ext cx="9144000" cy="2387600"/>
          </a:xfrm>
        </p:spPr>
        <p:txBody>
          <a:bodyPr anchor="b"/>
          <a:lstStyle>
            <a:lvl1pPr algn="ctr">
              <a:defRPr sz="6000">
                <a:solidFill>
                  <a:srgbClr val="414141"/>
                </a:solidFill>
                <a:latin typeface="Museo Sans 500" panose="02000000000000000000" pitchFamily="50" charset="0"/>
                <a:cs typeface="Museo Sans 500" panose="020000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B0273CE0-CA6A-478C-8C19-F0AB53A35679}"/>
              </a:ext>
            </a:extLst>
          </p:cNvPr>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Museo Sans 500" panose="02000000000000000000" pitchFamily="50" charset="0"/>
                <a:cs typeface="Museo Sans 5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755B1-F55B-4608-8E1A-08B5B51A49F4}"/>
              </a:ext>
            </a:extLst>
          </p:cNvPr>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5" name="Footer Placeholder 4">
            <a:extLst>
              <a:ext uri="{FF2B5EF4-FFF2-40B4-BE49-F238E27FC236}">
                <a16:creationId xmlns:a16="http://schemas.microsoft.com/office/drawing/2014/main" id="{D84D30CB-8E6B-4AC1-9147-6B5F26718A36}"/>
              </a:ext>
            </a:extLst>
          </p:cNvPr>
          <p:cNvSpPr>
            <a:spLocks noGrp="1"/>
          </p:cNvSpPr>
          <p:nvPr>
            <p:ph type="ftr" sz="quarter" idx="11"/>
          </p:nvPr>
        </p:nvSpPr>
        <p:spPr/>
        <p:txBody>
          <a:bodyPr/>
          <a:lstStyle>
            <a:lvl1pPr>
              <a:defRPr>
                <a:latin typeface="Museo Sans 500" panose="02000000000000000000" pitchFamily="50" charset="0"/>
                <a:cs typeface="Museo Sans 500" panose="02000000000000000000" pitchFamily="50" charset="0"/>
              </a:defRPr>
            </a:lvl1pPr>
          </a:lstStyle>
          <a:p>
            <a:endParaRPr lang="en-US" dirty="0"/>
          </a:p>
        </p:txBody>
      </p:sp>
      <p:sp>
        <p:nvSpPr>
          <p:cNvPr id="6" name="Slide Number Placeholder 5">
            <a:extLst>
              <a:ext uri="{FF2B5EF4-FFF2-40B4-BE49-F238E27FC236}">
                <a16:creationId xmlns:a16="http://schemas.microsoft.com/office/drawing/2014/main" id="{B20B2ED7-65F4-4CDA-A6FA-D416591C12D1}"/>
              </a:ext>
            </a:extLst>
          </p:cNvPr>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65DBD1E2-D45E-47D4-8DD8-1285FEA24AE0}" type="slidenum">
              <a:rPr lang="en-US" smtClean="0"/>
              <a:pPr/>
              <a:t>‹#›</a:t>
            </a:fld>
            <a:endParaRPr lang="en-US" dirty="0"/>
          </a:p>
        </p:txBody>
      </p:sp>
    </p:spTree>
    <p:extLst>
      <p:ext uri="{BB962C8B-B14F-4D97-AF65-F5344CB8AC3E}">
        <p14:creationId xmlns:p14="http://schemas.microsoft.com/office/powerpoint/2010/main" val="2239506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E5FD-38D2-4E02-82A0-DBF6F2A52A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9E38D-E0EB-48E8-B44E-AD8038B3BF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0B54E-DB1F-4AAE-9D41-97C47D0A902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E125E6-236A-4243-90A2-DB1EB6AA7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0E26C-DAAC-41F1-9FB4-2C74CBBDC385}"/>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96242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F50DA9-8559-417E-BD65-A240C18F7347}"/>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58F74B-8669-4D9F-A490-EA83EB0CC449}"/>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2CE2C-4B9F-4483-A8E2-76BF7B8F50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137674-D6E1-4F3F-9DF5-BAC6CDA9D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09065-FD0B-453A-88E3-D558921515AE}"/>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7983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B8F5-307F-4FB8-A6D3-CA93F5B995B7}"/>
              </a:ext>
            </a:extLst>
          </p:cNvPr>
          <p:cNvSpPr>
            <a:spLocks noGrp="1"/>
          </p:cNvSpPr>
          <p:nvPr>
            <p:ph type="title"/>
          </p:nvPr>
        </p:nvSpPr>
        <p:spPr>
          <a:xfrm>
            <a:off x="0" y="267157"/>
            <a:ext cx="12192000" cy="1096280"/>
          </a:xfrm>
        </p:spPr>
        <p:txBody>
          <a:bodyPr>
            <a:normAutofit/>
          </a:bodyPr>
          <a:lstStyle>
            <a:lvl1pPr algn="ctr">
              <a:defRPr sz="5400" b="1">
                <a:solidFill>
                  <a:srgbClr val="434343"/>
                </a:solidFill>
                <a:latin typeface="Museo Sans 500" panose="02000000000000000000" pitchFamily="50" charset="0"/>
                <a:cs typeface="Helvetica"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F8E0C96-80B0-4A4B-868C-432232BC1B5B}"/>
              </a:ext>
            </a:extLst>
          </p:cNvPr>
          <p:cNvSpPr>
            <a:spLocks noGrp="1"/>
          </p:cNvSpPr>
          <p:nvPr>
            <p:ph idx="1"/>
          </p:nvPr>
        </p:nvSpPr>
        <p:spPr>
          <a:xfrm>
            <a:off x="838200" y="1534886"/>
            <a:ext cx="10515600" cy="4642077"/>
          </a:xfrm>
        </p:spPr>
        <p:txBody>
          <a:bodyPr/>
          <a:lstStyle>
            <a:lvl1pPr>
              <a:defRPr>
                <a:solidFill>
                  <a:srgbClr val="434343"/>
                </a:solidFill>
                <a:latin typeface="Museo Sans 500" panose="02000000000000000000" pitchFamily="50" charset="0"/>
                <a:cs typeface="Helvetica" panose="020B0604020202020204" pitchFamily="34" charset="0"/>
              </a:defRPr>
            </a:lvl1pPr>
            <a:lvl2pPr>
              <a:defRPr>
                <a:solidFill>
                  <a:srgbClr val="434343"/>
                </a:solidFill>
                <a:latin typeface="Museo Sans 500" panose="02000000000000000000" pitchFamily="50" charset="0"/>
                <a:cs typeface="Helvetica" panose="020B0604020202020204" pitchFamily="34" charset="0"/>
              </a:defRPr>
            </a:lvl2pPr>
            <a:lvl3pPr>
              <a:defRPr>
                <a:solidFill>
                  <a:srgbClr val="434343"/>
                </a:solidFill>
                <a:latin typeface="Museo Sans 500" panose="02000000000000000000" pitchFamily="50" charset="0"/>
                <a:cs typeface="Helvetica" panose="020B0604020202020204" pitchFamily="34" charset="0"/>
              </a:defRPr>
            </a:lvl3pPr>
            <a:lvl4pPr>
              <a:defRPr>
                <a:solidFill>
                  <a:srgbClr val="434343"/>
                </a:solidFill>
                <a:latin typeface="Museo Sans 500" panose="02000000000000000000" pitchFamily="50" charset="0"/>
                <a:cs typeface="Helvetica" panose="020B0604020202020204" pitchFamily="34" charset="0"/>
              </a:defRPr>
            </a:lvl4pPr>
            <a:lvl5pPr>
              <a:defRPr>
                <a:solidFill>
                  <a:srgbClr val="434343"/>
                </a:solidFill>
                <a:latin typeface="Museo Sans 500" panose="02000000000000000000" pitchFamily="50"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E66D219-4A10-49EC-B8E0-6178966CAB4C}"/>
              </a:ext>
            </a:extLst>
          </p:cNvPr>
          <p:cNvSpPr>
            <a:spLocks noGrp="1"/>
          </p:cNvSpPr>
          <p:nvPr>
            <p:ph type="ftr" sz="quarter" idx="11"/>
          </p:nvPr>
        </p:nvSpPr>
        <p:spPr/>
        <p:txBody>
          <a:bodyPr/>
          <a:lstStyle>
            <a:lvl1pPr>
              <a:defRPr>
                <a:latin typeface="Museo Sans 500" panose="02000000000000000000" pitchFamily="50" charset="0"/>
              </a:defRPr>
            </a:lvl1pPr>
          </a:lstStyle>
          <a:p>
            <a:endParaRPr lang="en-US" dirty="0"/>
          </a:p>
        </p:txBody>
      </p:sp>
      <p:sp>
        <p:nvSpPr>
          <p:cNvPr id="6" name="Slide Number Placeholder 5">
            <a:extLst>
              <a:ext uri="{FF2B5EF4-FFF2-40B4-BE49-F238E27FC236}">
                <a16:creationId xmlns:a16="http://schemas.microsoft.com/office/drawing/2014/main" id="{C940F797-73FF-4245-BD11-A4FED0A87586}"/>
              </a:ext>
            </a:extLst>
          </p:cNvPr>
          <p:cNvSpPr>
            <a:spLocks noGrp="1"/>
          </p:cNvSpPr>
          <p:nvPr>
            <p:ph type="sldNum" sz="quarter" idx="12"/>
          </p:nvPr>
        </p:nvSpPr>
        <p:spPr>
          <a:xfrm>
            <a:off x="11560630" y="84594"/>
            <a:ext cx="513606" cy="365125"/>
          </a:xfrm>
        </p:spPr>
        <p:txBody>
          <a:bodyPr/>
          <a:lstStyle>
            <a:lvl1pPr>
              <a:defRPr sz="1600">
                <a:solidFill>
                  <a:schemeClr val="tx1">
                    <a:lumMod val="50000"/>
                    <a:lumOff val="50000"/>
                  </a:schemeClr>
                </a:solidFill>
                <a:latin typeface="Maven Pro" panose="02000000000000000000" pitchFamily="2" charset="0"/>
                <a:cs typeface="Maven Pro" panose="02000000000000000000" pitchFamily="2" charset="0"/>
              </a:defRPr>
            </a:lvl1pPr>
          </a:lstStyle>
          <a:p>
            <a:fld id="{65DBD1E2-D45E-47D4-8DD8-1285FEA24AE0}" type="slidenum">
              <a:rPr lang="en-US" smtClean="0"/>
              <a:pPr/>
              <a:t>‹#›</a:t>
            </a:fld>
            <a:endParaRPr lang="en-US" dirty="0"/>
          </a:p>
        </p:txBody>
      </p:sp>
      <p:cxnSp>
        <p:nvCxnSpPr>
          <p:cNvPr id="11" name="Straight Connector 10">
            <a:extLst>
              <a:ext uri="{FF2B5EF4-FFF2-40B4-BE49-F238E27FC236}">
                <a16:creationId xmlns:a16="http://schemas.microsoft.com/office/drawing/2014/main" id="{788E7495-B286-4974-B971-27D213F452CC}"/>
              </a:ext>
            </a:extLst>
          </p:cNvPr>
          <p:cNvCxnSpPr/>
          <p:nvPr userDrawn="1"/>
        </p:nvCxnSpPr>
        <p:spPr>
          <a:xfrm>
            <a:off x="11670376" y="449719"/>
            <a:ext cx="403859"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AutoShape 2" descr="Image result for utd jindal logo">
            <a:extLst>
              <a:ext uri="{FF2B5EF4-FFF2-40B4-BE49-F238E27FC236}">
                <a16:creationId xmlns:a16="http://schemas.microsoft.com/office/drawing/2014/main" id="{D9370600-D92E-40F6-98F8-7F7D5ADB3CC2}"/>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0ff2f2_87cd724d1a024828ad2f968b94108b1f_mv2.webp (1034Ã222)">
            <a:extLst>
              <a:ext uri="{FF2B5EF4-FFF2-40B4-BE49-F238E27FC236}">
                <a16:creationId xmlns:a16="http://schemas.microsoft.com/office/drawing/2014/main" id="{4927731D-A0FF-40A0-BDBD-F9EC6EDF3942}"/>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7250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386B-7B9D-402E-8EAD-C7301056717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C90694-B360-4759-A7A3-C0DD0292D45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1EE3CE-D2AE-452F-82E7-3ACC69C630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020FEE-E083-4CCD-B89D-9E28FE1CD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134FA-C35F-4C42-88B8-73B9BD25844C}"/>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60062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1B47-876D-4493-BB4B-02B01B57C6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2233F7-4E3A-44AE-9BF9-544F183283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D47CB-7CF7-4163-87EF-BBD1E1D736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B6ADAD-B126-4D05-AB67-8C29DA4D35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B5D753E-15A4-4728-B777-8B96D3F57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54C8CC-CB1E-4F87-92D3-FBE706A63E52}"/>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36297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6570-9580-4559-898B-712968509BC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94397-ED19-4E2A-98B5-512391552C4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D6ACA3-F337-4C00-84BE-BC2D2ED5C9B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C8E544-B007-4E98-9E23-B7640E47F3E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58EE96-BE51-4EF9-B160-8BB322D382A0}"/>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41B764-CAFD-479E-A353-2A124422A6B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F71309E-766B-4FC6-B7D9-2F68675CEE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3C7560-2781-4E66-859D-83C71B91BF89}"/>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3462881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60C8-12DE-44C4-8AF5-01A3C5D6FB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A088CD-5860-483E-ACD2-0C9141E7521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FD7550-F5B4-44E1-BDF0-38C30AAED3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D99AE8-4943-43C8-A84C-343C83C31CF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268046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0CAD70-8CB2-4267-ABDA-1BFBF6DECAF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10F5AC8-46BF-44C5-80AC-8ECCA4F38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BEB7D7-566E-4EDB-B270-2087F6C0CF83}"/>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66842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A853-0831-417B-BFAC-33FC15FF4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1A4BF-DE2F-41E9-926E-115A792DDFD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00CBA-9493-407D-982D-0DFB69D2E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E4A576-AE3E-4945-8C08-6D3E8FA875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23DA21F-F34F-4703-B664-820C081DC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ADB16-095F-4824-AD3A-33CCC1F62168}"/>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8432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CA2E-0378-4E99-966F-9B960631D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BBD99-C03F-4C7E-A52D-1A3F824A1B06}"/>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0ED58-EAC6-4666-A4B3-64E848E0E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B9EEB5-58CA-408D-B5DF-8A99763DA5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5E12C2A-8A59-4AB5-833E-769AF2BE61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0351B1-842C-4A1F-BF14-7006D1D76801}"/>
              </a:ext>
            </a:extLst>
          </p:cNvPr>
          <p:cNvSpPr>
            <a:spLocks noGrp="1"/>
          </p:cNvSpPr>
          <p:nvPr>
            <p:ph type="sldNum" sz="quarter" idx="12"/>
          </p:nvPr>
        </p:nvSpPr>
        <p:spPr/>
        <p:txBody>
          <a:bodyPr/>
          <a:lstStyle/>
          <a:p>
            <a:fld id="{65DBD1E2-D45E-47D4-8DD8-1285FEA24AE0}" type="slidenum">
              <a:rPr lang="en-US" smtClean="0"/>
              <a:t>‹#›</a:t>
            </a:fld>
            <a:endParaRPr lang="en-US"/>
          </a:p>
        </p:txBody>
      </p:sp>
    </p:spTree>
    <p:extLst>
      <p:ext uri="{BB962C8B-B14F-4D97-AF65-F5344CB8AC3E}">
        <p14:creationId xmlns:p14="http://schemas.microsoft.com/office/powerpoint/2010/main" val="145757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84000">
              <a:srgbClr val="F3F3F3"/>
            </a:gs>
            <a:gs pos="94000">
              <a:srgbClr val="F0F0F0"/>
            </a:gs>
            <a:gs pos="100000">
              <a:srgbClr val="E8E8E8"/>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01F1AF-1BB9-4F40-8CCA-6C34C53FC90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D2E95-72BD-47B9-83F6-496ECEAC6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C5D58-3143-4331-B1EF-6CC42079700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6732EC-8E10-4DDB-B347-9B095839FC5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12EE77-3A2F-4B51-B7B2-546E4998DE4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BD1E2-D45E-47D4-8DD8-1285FEA24AE0}" type="slidenum">
              <a:rPr lang="en-US" smtClean="0"/>
              <a:t>‹#›</a:t>
            </a:fld>
            <a:endParaRPr lang="en-US"/>
          </a:p>
        </p:txBody>
      </p:sp>
    </p:spTree>
    <p:extLst>
      <p:ext uri="{BB962C8B-B14F-4D97-AF65-F5344CB8AC3E}">
        <p14:creationId xmlns:p14="http://schemas.microsoft.com/office/powerpoint/2010/main" val="716275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6258898" y="315994"/>
            <a:ext cx="5933102" cy="3025793"/>
          </a:xfrm>
        </p:spPr>
        <p:txBody>
          <a:bodyPr>
            <a:noAutofit/>
          </a:bodyPr>
          <a:lstStyle/>
          <a:p>
            <a:pPr>
              <a:lnSpc>
                <a:spcPct val="100000"/>
              </a:lnSpc>
              <a:spcBef>
                <a:spcPts val="3000"/>
              </a:spcBef>
            </a:pPr>
            <a:r>
              <a:rPr lang="en-US" sz="4400" b="1" dirty="0">
                <a:solidFill>
                  <a:srgbClr val="F6EDD3"/>
                </a:solidFill>
              </a:rPr>
              <a:t>Applied </a:t>
            </a:r>
            <a:br>
              <a:rPr lang="en-US" sz="4400" b="1" dirty="0">
                <a:solidFill>
                  <a:srgbClr val="F6EDD3"/>
                </a:solidFill>
              </a:rPr>
            </a:br>
            <a:r>
              <a:rPr lang="en-US" sz="4400" b="1" dirty="0">
                <a:solidFill>
                  <a:srgbClr val="F6EDD3"/>
                </a:solidFill>
              </a:rPr>
              <a:t>Machine Learning</a:t>
            </a:r>
            <a:br>
              <a:rPr lang="en-US" sz="4400" dirty="0">
                <a:solidFill>
                  <a:srgbClr val="F6EDD3"/>
                </a:solidFill>
              </a:rPr>
            </a:br>
            <a:r>
              <a:rPr lang="en-US" sz="2800" dirty="0">
                <a:solidFill>
                  <a:srgbClr val="F6EDD3"/>
                </a:solidFill>
              </a:rPr>
              <a:t>(BUAN 6341)</a:t>
            </a:r>
            <a:br>
              <a:rPr lang="en-US" sz="2800" dirty="0">
                <a:solidFill>
                  <a:srgbClr val="F6EDD3"/>
                </a:solidFill>
              </a:rPr>
            </a:br>
            <a:br>
              <a:rPr lang="en-US" sz="1600" dirty="0">
                <a:solidFill>
                  <a:srgbClr val="F6EDD3"/>
                </a:solidFill>
              </a:rPr>
            </a:br>
            <a:r>
              <a:rPr lang="en-US" sz="3200" dirty="0">
                <a:solidFill>
                  <a:srgbClr val="F6EDD3"/>
                </a:solidFill>
              </a:rPr>
              <a:t>Lecture 4</a:t>
            </a:r>
            <a:endParaRPr lang="en-US" sz="3600" dirty="0">
              <a:solidFill>
                <a:srgbClr val="F6EDD3"/>
              </a:solidFill>
            </a:endParaRPr>
          </a:p>
        </p:txBody>
      </p:sp>
      <p:sp>
        <p:nvSpPr>
          <p:cNvPr id="6" name="Subtitle 2"/>
          <p:cNvSpPr>
            <a:spLocks noGrp="1"/>
          </p:cNvSpPr>
          <p:nvPr>
            <p:ph type="subTitle" idx="1"/>
          </p:nvPr>
        </p:nvSpPr>
        <p:spPr>
          <a:xfrm>
            <a:off x="6300648" y="4824285"/>
            <a:ext cx="6217920" cy="1655762"/>
          </a:xfrm>
        </p:spPr>
        <p:txBody>
          <a:bodyPr>
            <a:normAutofit/>
          </a:bodyPr>
          <a:lstStyle/>
          <a:p>
            <a:r>
              <a:rPr lang="en-US" sz="3500" dirty="0">
                <a:solidFill>
                  <a:srgbClr val="F6EDD3"/>
                </a:solidFill>
              </a:rPr>
              <a:t>Harpreet Singh</a:t>
            </a:r>
            <a:endParaRPr lang="en-US" dirty="0">
              <a:solidFill>
                <a:srgbClr val="F6EDD3"/>
              </a:solidFill>
            </a:endParaRPr>
          </a:p>
          <a:p>
            <a:r>
              <a:rPr lang="en-US" dirty="0">
                <a:solidFill>
                  <a:srgbClr val="F6EDD3"/>
                </a:solidFill>
              </a:rPr>
              <a:t>Fall 2022</a:t>
            </a:r>
          </a:p>
          <a:p>
            <a:endParaRPr lang="en-US" dirty="0">
              <a:solidFill>
                <a:srgbClr val="F6EDD3"/>
              </a:solidFill>
            </a:endParaRPr>
          </a:p>
        </p:txBody>
      </p:sp>
    </p:spTree>
    <p:extLst>
      <p:ext uri="{BB962C8B-B14F-4D97-AF65-F5344CB8AC3E}">
        <p14:creationId xmlns:p14="http://schemas.microsoft.com/office/powerpoint/2010/main" val="321903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Since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=0</m:t>
                    </m:r>
                  </m:oMath>
                </a14:m>
                <a:r>
                  <a:rPr lang="en-US" dirty="0">
                    <a:latin typeface="Times New Roman" panose="02020603050405020304" pitchFamily="18" charset="0"/>
                    <a:cs typeface="Times New Roman" panose="02020603050405020304" pitchFamily="18" charset="0"/>
                  </a:rPr>
                  <a:t> define the same plane, we have the freedom to choose the normalization of </a:t>
                </a:r>
                <a14:m>
                  <m:oMath xmlns:m="http://schemas.openxmlformats.org/officeDocument/2006/math">
                    <m:r>
                      <a:rPr lang="en-US" b="0" i="1" smtClean="0">
                        <a:latin typeface="Cambria Math" panose="02040503050406030204" pitchFamily="18" charset="0"/>
                      </a:rPr>
                      <m:t>𝑤</m:t>
                    </m:r>
                  </m:oMath>
                </a14:m>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choose the normalization such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=−1</m:t>
                    </m:r>
                  </m:oMath>
                </a14:m>
                <a:r>
                  <a:rPr lang="en-US" dirty="0">
                    <a:latin typeface="Times New Roman" panose="02020603050405020304" pitchFamily="18" charset="0"/>
                    <a:cs typeface="Times New Roman" panose="02020603050405020304" pitchFamily="18" charset="0"/>
                  </a:rPr>
                  <a:t> for the positive and negative support vectors respectively.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Recall the distance from a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e>
                    </m:d>
                  </m:oMath>
                </a14:m>
                <a:r>
                  <a:rPr lang="en-US" dirty="0">
                    <a:latin typeface="Times New Roman" panose="02020603050405020304" pitchFamily="18" charset="0"/>
                    <a:cs typeface="Times New Roman" panose="02020603050405020304" pitchFamily="18" charset="0"/>
                  </a:rPr>
                  <a:t> to a line: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𝐵𝑦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a14:m>
                <a:r>
                  <a:rPr lang="en-US" dirty="0">
                    <a:latin typeface="Times New Roman" panose="02020603050405020304" pitchFamily="18" charset="0"/>
                    <a:cs typeface="Times New Roman" panose="02020603050405020304" pitchFamily="18" charset="0"/>
                  </a:rPr>
                  <a:t> is </a:t>
                </a:r>
                <a14:m>
                  <m:oMath xmlns:m="http://schemas.openxmlformats.org/officeDocument/2006/math">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𝐵</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𝑐</m:t>
                            </m:r>
                          </m:e>
                        </m:d>
                      </m:num>
                      <m:den>
                        <m:r>
                          <a:rPr lang="en-US" b="0" i="1" smtClean="0">
                            <a:latin typeface="Cambria Math" panose="02040503050406030204" pitchFamily="18" charset="0"/>
                          </a:rPr>
                          <m:t>𝑠𝑞𝑟𝑡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m:t>
                        </m:r>
                      </m:den>
                    </m:f>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distance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is then :</a:t>
                </a:r>
                <a14:m>
                  <m:oMath xmlns:m="http://schemas.openxmlformats.org/officeDocument/2006/math">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m:t>
                                </m:r>
                              </m:sub>
                            </m:sSub>
                            <m:r>
                              <a:rPr lang="en-US" i="1">
                                <a:latin typeface="Cambria Math" panose="02040503050406030204" pitchFamily="18" charset="0"/>
                              </a:rPr>
                              <m:t> +</m:t>
                            </m:r>
                            <m:r>
                              <a:rPr lang="en-US" i="1">
                                <a:latin typeface="Cambria Math" panose="02040503050406030204" pitchFamily="18" charset="0"/>
                              </a:rPr>
                              <m:t>𝑏</m:t>
                            </m:r>
                          </m:e>
                        </m:d>
                        <m:r>
                          <m:rPr>
                            <m:lit/>
                          </m:rPr>
                          <a:rPr lang="en-US" i="1">
                            <a:latin typeface="Cambria Math" panose="02040503050406030204" pitchFamily="18" charset="0"/>
                          </a:rPr>
                          <m:t> </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distance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is then :</a:t>
                </a:r>
                <a14:m>
                  <m:oMath xmlns:m="http://schemas.openxmlformats.org/officeDocument/2006/math">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m:t>
                                </m:r>
                              </m:sub>
                            </m:sSub>
                            <m:r>
                              <a:rPr lang="en-US" i="1">
                                <a:latin typeface="Cambria Math" panose="02040503050406030204" pitchFamily="18" charset="0"/>
                              </a:rPr>
                              <m:t> +</m:t>
                            </m:r>
                            <m:r>
                              <a:rPr lang="en-US" i="1">
                                <a:latin typeface="Cambria Math" panose="02040503050406030204" pitchFamily="18" charset="0"/>
                              </a:rPr>
                              <m:t>𝑏</m:t>
                            </m:r>
                          </m:e>
                        </m:d>
                        <m:r>
                          <m:rPr>
                            <m:lit/>
                          </m:rPr>
                          <a:rPr lang="en-US" i="1">
                            <a:latin typeface="Cambria Math" panose="02040503050406030204" pitchFamily="18" charset="0"/>
                          </a:rPr>
                          <m:t> </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distance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is then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oMath>
                </a14:m>
                <a:r>
                  <a:rPr lang="en-US" b="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2102"/>
                </a:stretch>
              </a:blipFill>
            </p:spPr>
            <p:txBody>
              <a:bodyPr/>
              <a:lstStyle/>
              <a:p>
                <a:r>
                  <a:rPr lang="en-US">
                    <a:noFill/>
                  </a:rPr>
                  <a:t> </a:t>
                </a:r>
              </a:p>
            </p:txBody>
          </p:sp>
        </mc:Fallback>
      </mc:AlternateContent>
    </p:spTree>
    <p:extLst>
      <p:ext uri="{BB962C8B-B14F-4D97-AF65-F5344CB8AC3E}">
        <p14:creationId xmlns:p14="http://schemas.microsoft.com/office/powerpoint/2010/main" val="336355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Linearly separable data</a:t>
            </a:r>
          </a:p>
        </p:txBody>
      </p:sp>
      <p:cxnSp>
        <p:nvCxnSpPr>
          <p:cNvPr id="5" name="Straight Arrow Connector 4"/>
          <p:cNvCxnSpPr/>
          <p:nvPr/>
        </p:nvCxnSpPr>
        <p:spPr>
          <a:xfrm>
            <a:off x="838200" y="4001294"/>
            <a:ext cx="10515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6096000" y="1825625"/>
            <a:ext cx="0" cy="4351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p:cNvSpPr/>
          <p:nvPr/>
        </p:nvSpPr>
        <p:spPr>
          <a:xfrm>
            <a:off x="1127051" y="2360428"/>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0539" y="1703350"/>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04776" y="3499534"/>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05839" y="4983015"/>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58289" y="3387819"/>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95646" y="4738466"/>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80344" y="2080456"/>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81731" y="3377259"/>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9246524" y="2517235"/>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p:cNvSpPr/>
          <p:nvPr/>
        </p:nvSpPr>
        <p:spPr>
          <a:xfrm>
            <a:off x="7751137" y="4909992"/>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p:cNvSpPr/>
          <p:nvPr/>
        </p:nvSpPr>
        <p:spPr>
          <a:xfrm>
            <a:off x="10503197" y="3141849"/>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8896795" y="5298097"/>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10476616" y="5179462"/>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 name="Straight Connector 21"/>
          <p:cNvCxnSpPr/>
          <p:nvPr/>
        </p:nvCxnSpPr>
        <p:spPr>
          <a:xfrm flipH="1">
            <a:off x="4742121" y="1812891"/>
            <a:ext cx="3806456" cy="4364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7958469" y="1444527"/>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958469" y="1444527"/>
                <a:ext cx="1321516" cy="276999"/>
              </a:xfrm>
              <a:prstGeom prst="rect">
                <a:avLst/>
              </a:prstGeom>
              <a:blipFill>
                <a:blip r:embed="rId3"/>
                <a:stretch>
                  <a:fillRect l="-2315" t="-4444" r="-4167" b="-8889"/>
                </a:stretch>
              </a:blipFill>
            </p:spPr>
            <p:txBody>
              <a:bodyPr/>
              <a:lstStyle/>
              <a:p>
                <a:r>
                  <a:rPr lang="en-US">
                    <a:noFill/>
                  </a:rPr>
                  <a:t> </a:t>
                </a:r>
              </a:p>
            </p:txBody>
          </p:sp>
        </mc:Fallback>
      </mc:AlternateContent>
      <p:sp>
        <p:nvSpPr>
          <p:cNvPr id="24" name="Oval 23"/>
          <p:cNvSpPr/>
          <p:nvPr/>
        </p:nvSpPr>
        <p:spPr>
          <a:xfrm>
            <a:off x="4497572" y="4369659"/>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84851" y="2300047"/>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3215019" y="1812747"/>
            <a:ext cx="3806456" cy="4364000"/>
          </a:xfrm>
          <a:prstGeom prst="line">
            <a:avLst/>
          </a:prstGeom>
          <a:ln w="6350">
            <a:prstDash val="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6270994" y="1825624"/>
            <a:ext cx="3806456" cy="4364000"/>
          </a:xfrm>
          <a:prstGeom prst="line">
            <a:avLst/>
          </a:prstGeom>
          <a:ln w="635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9656134" y="1426351"/>
                <a:ext cx="1494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656134" y="1426351"/>
                <a:ext cx="1494640" cy="276999"/>
              </a:xfrm>
              <a:prstGeom prst="rect">
                <a:avLst/>
              </a:prstGeom>
              <a:blipFill>
                <a:blip r:embed="rId4"/>
                <a:stretch>
                  <a:fillRect l="-2041" t="-4444" r="-367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356572" y="1448491"/>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356572" y="1448491"/>
                <a:ext cx="1321516" cy="276999"/>
              </a:xfrm>
              <a:prstGeom prst="rect">
                <a:avLst/>
              </a:prstGeom>
              <a:blipFill>
                <a:blip r:embed="rId5"/>
                <a:stretch>
                  <a:fillRect l="-2304" t="-4444" r="-3687" b="-8889"/>
                </a:stretch>
              </a:blipFill>
            </p:spPr>
            <p:txBody>
              <a:bodyPr/>
              <a:lstStyle/>
              <a:p>
                <a:r>
                  <a:rPr lang="en-US">
                    <a:noFill/>
                  </a:rPr>
                  <a:t> </a:t>
                </a:r>
              </a:p>
            </p:txBody>
          </p:sp>
        </mc:Fallback>
      </mc:AlternateContent>
      <p:cxnSp>
        <p:nvCxnSpPr>
          <p:cNvPr id="6" name="Straight Arrow Connector 5"/>
          <p:cNvCxnSpPr/>
          <p:nvPr/>
        </p:nvCxnSpPr>
        <p:spPr>
          <a:xfrm>
            <a:off x="4519501" y="4688749"/>
            <a:ext cx="1852726" cy="13928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870253" y="5244440"/>
                <a:ext cx="1270604" cy="427105"/>
              </a:xfrm>
              <a:prstGeom prst="rect">
                <a:avLst/>
              </a:prstGeom>
              <a:noFill/>
            </p:spPr>
            <p:txBody>
              <a:bodyPr wrap="none" lIns="0" tIns="0" rIns="0" bIns="0" rtlCol="0">
                <a:spAutoFit/>
              </a:bodyPr>
              <a:lstStyle/>
              <a:p>
                <a:r>
                  <a:rPr lang="en-US" dirty="0"/>
                  <a:t>Margin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den>
                    </m:f>
                  </m:oMath>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3870253" y="5244440"/>
                <a:ext cx="1270604" cy="427105"/>
              </a:xfrm>
              <a:prstGeom prst="rect">
                <a:avLst/>
              </a:prstGeom>
              <a:blipFill>
                <a:blip r:embed="rId6"/>
                <a:stretch>
                  <a:fillRect l="-11538" t="-4286" r="-3846" b="-20000"/>
                </a:stretch>
              </a:blipFill>
            </p:spPr>
            <p:txBody>
              <a:bodyPr/>
              <a:lstStyle/>
              <a:p>
                <a:r>
                  <a:rPr lang="en-US">
                    <a:noFill/>
                  </a:rPr>
                  <a:t> </a:t>
                </a:r>
              </a:p>
            </p:txBody>
          </p:sp>
        </mc:Fallback>
      </mc:AlternateContent>
    </p:spTree>
    <p:extLst>
      <p:ext uri="{BB962C8B-B14F-4D97-AF65-F5344CB8AC3E}">
        <p14:creationId xmlns:p14="http://schemas.microsoft.com/office/powerpoint/2010/main" val="122720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Learning SVM can be formulated as an optimization problem: </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𝑤</m:t>
                              </m:r>
                            </m:lim>
                          </m:limLow>
                        </m:fName>
                        <m:e>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den>
                          </m:f>
                        </m:e>
                      </m:func>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b="0" i="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smtClean="0">
                          <a:latin typeface="Times New Roman" panose="02020603050405020304" pitchFamily="18" charset="0"/>
                          <a:cs typeface="Times New Roman" panose="02020603050405020304" pitchFamily="18" charset="0"/>
                        </a:rPr>
                        <m:t>Subject</m:t>
                      </m:r>
                      <m:r>
                        <m:rPr>
                          <m:nor/>
                        </m:rPr>
                        <a:rPr lang="en-US" b="0" i="0" smtClean="0">
                          <a:latin typeface="Times New Roman" panose="02020603050405020304" pitchFamily="18" charset="0"/>
                          <a:cs typeface="Times New Roman" panose="02020603050405020304" pitchFamily="18" charset="0"/>
                        </a:rPr>
                        <m:t> </m:t>
                      </m:r>
                      <m:r>
                        <m:rPr>
                          <m:nor/>
                        </m:rPr>
                        <a:rPr lang="en-US" b="0" i="0" smtClean="0">
                          <a:latin typeface="Times New Roman" panose="02020603050405020304" pitchFamily="18" charset="0"/>
                          <a:cs typeface="Times New Roman" panose="02020603050405020304" pitchFamily="18" charset="0"/>
                        </a:rPr>
                        <m:t>to</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 (</m:t>
                          </m:r>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 </m:t>
                                </m:r>
                                <m:r>
                                  <a:rPr lang="en-US" b="0" i="1" smtClean="0">
                                    <a:latin typeface="Cambria Math" panose="02040503050406030204" pitchFamily="18" charset="0"/>
                                  </a:rPr>
                                  <m:t>𝑒𝑥𝑎𝑚𝑝𝑙𝑒𝑠</m:t>
                                </m:r>
                                <m:r>
                                  <a:rPr lang="en-US" b="0" i="1" smtClean="0">
                                    <a:latin typeface="Cambria Math" panose="02040503050406030204" pitchFamily="18" charset="0"/>
                                  </a:rPr>
                                  <m:t>)</m:t>
                                </m:r>
                              </m:e>
                            </m:mr>
                            <m:mr>
                              <m:e>
                                <m: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    (</m:t>
                                </m:r>
                                <m:r>
                                  <a:rPr lang="en-US" b="0" i="1" smtClean="0">
                                    <a:latin typeface="Cambria Math" panose="02040503050406030204" pitchFamily="18" charset="0"/>
                                  </a:rPr>
                                  <m:t>𝑛𝑒𝑔𝑎𝑡𝑖𝑣𝑒</m:t>
                                </m:r>
                                <m:r>
                                  <a:rPr lang="en-US" b="0" i="1" smtClean="0">
                                    <a:latin typeface="Cambria Math" panose="02040503050406030204" pitchFamily="18" charset="0"/>
                                  </a:rPr>
                                  <m:t> </m:t>
                                </m:r>
                                <m:r>
                                  <a:rPr lang="en-US" b="0" i="1" smtClean="0">
                                    <a:latin typeface="Cambria Math" panose="02040503050406030204" pitchFamily="18" charset="0"/>
                                  </a:rPr>
                                  <m:t>𝑒𝑥𝑎𝑚𝑝𝑙𝑒𝑠</m:t>
                                </m:r>
                                <m:r>
                                  <a:rPr lang="en-US" b="0" i="1" smtClean="0">
                                    <a:latin typeface="Cambria Math" panose="02040503050406030204" pitchFamily="18" charset="0"/>
                                  </a:rPr>
                                  <m:t>)</m:t>
                                </m:r>
                              </m:e>
                            </m:mr>
                          </m:m>
                        </m:e>
                      </m:d>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b="0" i="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smtClean="0">
                          <a:latin typeface="Times New Roman" panose="02020603050405020304" pitchFamily="18" charset="0"/>
                          <a:cs typeface="Times New Roman" panose="02020603050405020304" pitchFamily="18" charset="0"/>
                        </a:rPr>
                        <m:t>for</m:t>
                      </m:r>
                      <m:r>
                        <m:rPr>
                          <m:nor/>
                        </m:rPr>
                        <a:rPr lang="en-US" b="0" i="0" smtClean="0">
                          <a:latin typeface="Times New Roman" panose="02020603050405020304" pitchFamily="18" charset="0"/>
                          <a:cs typeface="Times New Roman" panose="020206030504050203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 </m:t>
                      </m:r>
                      <m:r>
                        <a:rPr lang="en-US" b="0" i="1" smtClean="0">
                          <a:latin typeface="Cambria Math" panose="02040503050406030204" pitchFamily="18" charset="0"/>
                        </a:rPr>
                        <m:t>𝑚</m:t>
                      </m:r>
                    </m:oMath>
                  </m:oMathPara>
                </a14:m>
                <a:endParaRPr lang="en-US" b="0"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𝑚</m:t>
                    </m:r>
                  </m:oMath>
                </a14:m>
                <a:r>
                  <a:rPr lang="en-US" b="0" dirty="0">
                    <a:latin typeface="Times New Roman" panose="02020603050405020304" pitchFamily="18" charset="0"/>
                    <a:cs typeface="Times New Roman" panose="02020603050405020304" pitchFamily="18" charset="0"/>
                  </a:rPr>
                  <a:t> is number of observations</a:t>
                </a:r>
                <a:br>
                  <a:rPr lang="en-US" b="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48"/>
                </a:stretch>
              </a:blipFill>
            </p:spPr>
            <p:txBody>
              <a:bodyPr/>
              <a:lstStyle/>
              <a:p>
                <a:r>
                  <a:rPr lang="en-US">
                    <a:noFill/>
                  </a:rPr>
                  <a:t> </a:t>
                </a:r>
              </a:p>
            </p:txBody>
          </p:sp>
        </mc:Fallback>
      </mc:AlternateContent>
    </p:spTree>
    <p:extLst>
      <p:ext uri="{BB962C8B-B14F-4D97-AF65-F5344CB8AC3E}">
        <p14:creationId xmlns:p14="http://schemas.microsoft.com/office/powerpoint/2010/main" val="3571722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Or equivalently</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0" i="1" smtClean="0">
                                  <a:latin typeface="Cambria Math" panose="02040503050406030204" pitchFamily="18" charset="0"/>
                                </a:rPr>
                                <m:t>𝑤</m:t>
                              </m:r>
                            </m:lim>
                          </m:limLow>
                        </m:fName>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𝑤</m:t>
                                      </m:r>
                                    </m:e>
                                  </m:d>
                                </m:e>
                              </m:d>
                            </m:e>
                            <m:sup>
                              <m:r>
                                <a:rPr lang="en-US" i="1">
                                  <a:latin typeface="Cambria Math" panose="02040503050406030204" pitchFamily="18" charset="0"/>
                                </a:rPr>
                                <m:t>2</m:t>
                              </m:r>
                            </m:sup>
                          </m:sSup>
                        </m:e>
                      </m:func>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Times New Roman" panose="02020603050405020304" pitchFamily="18" charset="0"/>
                          <a:cs typeface="Times New Roman" panose="02020603050405020304" pitchFamily="18" charset="0"/>
                        </a:rPr>
                        <m:t>Subject</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to</m:t>
                      </m:r>
                      <m:r>
                        <a:rPr lang="en-US" i="1">
                          <a:latin typeface="Cambria Math" panose="02040503050406030204" pitchFamily="18" charset="0"/>
                        </a:rPr>
                        <m:t> </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𝑡</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 (</m:t>
                          </m:r>
                          <m:r>
                            <a:rPr lang="en-US" i="1">
                              <a:latin typeface="Cambria Math" panose="02040503050406030204" pitchFamily="18" charset="0"/>
                            </a:rPr>
                            <m:t>𝑤</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)≥1 </m:t>
                      </m:r>
                    </m:oMath>
                  </m:oMathPara>
                </a14:m>
                <a:endParaRPr lang="en-US" i="1" dirty="0">
                  <a:latin typeface="Times New Roman" panose="02020603050405020304" pitchFamily="18" charset="0"/>
                  <a:cs typeface="Times New Roman" panose="02020603050405020304" pitchFamily="18" charset="0"/>
                </a:endParaRPr>
              </a:p>
              <a:p>
                <a:pPr marL="0" indent="0">
                  <a:buNone/>
                </a:pPr>
                <a:endParaRPr lang="en-US" i="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=1 (</m:t>
                                </m:r>
                                <m:r>
                                  <a:rPr lang="en-US" i="1">
                                    <a:latin typeface="Cambria Math" panose="02040503050406030204" pitchFamily="18" charset="0"/>
                                  </a:rPr>
                                  <m:t>𝑝𝑜𝑠𝑖𝑡𝑖𝑣𝑒</m:t>
                                </m:r>
                                <m:r>
                                  <a:rPr lang="en-US" i="1">
                                    <a:latin typeface="Cambria Math" panose="02040503050406030204" pitchFamily="18" charset="0"/>
                                  </a:rPr>
                                  <m:t> </m:t>
                                </m:r>
                                <m:r>
                                  <a:rPr lang="en-US" i="1">
                                    <a:latin typeface="Cambria Math" panose="02040503050406030204" pitchFamily="18" charset="0"/>
                                  </a:rPr>
                                  <m:t>𝑒𝑥𝑎𝑚𝑝𝑙𝑒𝑠</m:t>
                                </m:r>
                                <m:r>
                                  <a:rPr lang="en-US" i="1">
                                    <a:latin typeface="Cambria Math" panose="02040503050406030204" pitchFamily="18" charset="0"/>
                                  </a:rPr>
                                  <m:t>)</m:t>
                                </m:r>
                              </m:e>
                            </m:mr>
                            <m:mr>
                              <m:e>
                                <m: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=0    (</m:t>
                                </m:r>
                                <m:r>
                                  <a:rPr lang="en-US" i="1">
                                    <a:latin typeface="Cambria Math" panose="02040503050406030204" pitchFamily="18" charset="0"/>
                                  </a:rPr>
                                  <m:t>𝑛𝑒𝑔𝑎𝑡𝑖𝑣𝑒</m:t>
                                </m:r>
                                <m:r>
                                  <a:rPr lang="en-US" i="1">
                                    <a:latin typeface="Cambria Math" panose="02040503050406030204" pitchFamily="18" charset="0"/>
                                  </a:rPr>
                                  <m:t> </m:t>
                                </m:r>
                                <m:r>
                                  <a:rPr lang="en-US" i="1">
                                    <a:latin typeface="Cambria Math" panose="02040503050406030204" pitchFamily="18" charset="0"/>
                                  </a:rPr>
                                  <m:t>𝑒𝑥𝑎𝑚𝑝𝑙𝑒𝑠</m:t>
                                </m:r>
                                <m:r>
                                  <a:rPr lang="en-US" i="1">
                                    <a:latin typeface="Cambria Math" panose="02040503050406030204" pitchFamily="18" charset="0"/>
                                  </a:rPr>
                                  <m:t>)</m:t>
                                </m:r>
                              </m:e>
                            </m:mr>
                          </m:m>
                        </m:e>
                      </m:d>
                    </m:oMath>
                  </m:oMathPara>
                </a14:m>
                <a:br>
                  <a:rPr lang="en-US" b="0" dirty="0">
                    <a:latin typeface="Times New Roman" panose="02020603050405020304" pitchFamily="18" charset="0"/>
                    <a:cs typeface="Times New Roman" panose="02020603050405020304" pitchFamily="18" charset="0"/>
                  </a:rPr>
                </a:br>
                <a:endParaRPr lang="en-US" b="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is a quadratic optimization problem subject to a linear constraints and there is a unique minimum (Normal equation)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285" r="-1043" b="-1051"/>
                </a:stretch>
              </a:blipFill>
            </p:spPr>
            <p:txBody>
              <a:bodyPr/>
              <a:lstStyle/>
              <a:p>
                <a:r>
                  <a:rPr lang="en-US">
                    <a:noFill/>
                  </a:rPr>
                  <a:t> </a:t>
                </a:r>
              </a:p>
            </p:txBody>
          </p:sp>
        </mc:Fallback>
      </mc:AlternateContent>
    </p:spTree>
    <p:extLst>
      <p:ext uri="{BB962C8B-B14F-4D97-AF65-F5344CB8AC3E}">
        <p14:creationId xmlns:p14="http://schemas.microsoft.com/office/powerpoint/2010/main" val="82395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 Optimization</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Smaller weight vector results in larger margin</a:t>
            </a:r>
          </a:p>
        </p:txBody>
      </p:sp>
      <p:pic>
        <p:nvPicPr>
          <p:cNvPr id="4" name="Picture 3"/>
          <p:cNvPicPr>
            <a:picLocks noChangeAspect="1"/>
          </p:cNvPicPr>
          <p:nvPr/>
        </p:nvPicPr>
        <p:blipFill>
          <a:blip r:embed="rId2"/>
          <a:stretch>
            <a:fillRect/>
          </a:stretch>
        </p:blipFill>
        <p:spPr>
          <a:xfrm>
            <a:off x="1017831" y="2436887"/>
            <a:ext cx="8553450" cy="3038475"/>
          </a:xfrm>
          <a:prstGeom prst="rect">
            <a:avLst/>
          </a:prstGeom>
        </p:spPr>
      </p:pic>
    </p:spTree>
    <p:extLst>
      <p:ext uri="{BB962C8B-B14F-4D97-AF65-F5344CB8AC3E}">
        <p14:creationId xmlns:p14="http://schemas.microsoft.com/office/powerpoint/2010/main" val="330165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3157-BC8F-429D-A3F5-E836C54A2173}"/>
              </a:ext>
            </a:extLst>
          </p:cNvPr>
          <p:cNvSpPr>
            <a:spLocks noGrp="1"/>
          </p:cNvSpPr>
          <p:nvPr>
            <p:ph type="title"/>
          </p:nvPr>
        </p:nvSpPr>
        <p:spPr/>
        <p:txBody>
          <a:bodyPr/>
          <a:lstStyle/>
          <a:p>
            <a:r>
              <a:rPr lang="en-US" dirty="0">
                <a:cs typeface="Calibri Light"/>
              </a:rPr>
              <a:t>SVM</a:t>
            </a:r>
            <a:endParaRPr lang="en-US" dirty="0"/>
          </a:p>
        </p:txBody>
      </p:sp>
      <p:pic>
        <p:nvPicPr>
          <p:cNvPr id="4" name="Picture 4" descr="A close up of a map&#10;&#10;Description generated with very high confidence">
            <a:extLst>
              <a:ext uri="{FF2B5EF4-FFF2-40B4-BE49-F238E27FC236}">
                <a16:creationId xmlns:a16="http://schemas.microsoft.com/office/drawing/2014/main" id="{48AE321E-C9FF-4853-A17B-DE1FBED692CD}"/>
              </a:ext>
            </a:extLst>
          </p:cNvPr>
          <p:cNvPicPr>
            <a:picLocks noGrp="1" noChangeAspect="1"/>
          </p:cNvPicPr>
          <p:nvPr>
            <p:ph idx="1"/>
          </p:nvPr>
        </p:nvPicPr>
        <p:blipFill>
          <a:blip r:embed="rId3"/>
          <a:stretch>
            <a:fillRect/>
          </a:stretch>
        </p:blipFill>
        <p:spPr>
          <a:xfrm>
            <a:off x="688489" y="1820637"/>
            <a:ext cx="10515600" cy="2621598"/>
          </a:xfrm>
          <a:prstGeom prst="rect">
            <a:avLst/>
          </a:prstGeom>
        </p:spPr>
      </p:pic>
      <p:sp>
        <p:nvSpPr>
          <p:cNvPr id="3" name="Rectangle 2"/>
          <p:cNvSpPr/>
          <p:nvPr/>
        </p:nvSpPr>
        <p:spPr>
          <a:xfrm>
            <a:off x="734209" y="5133715"/>
            <a:ext cx="1042416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Image source : Book -  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342294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Margin Classification</a:t>
            </a:r>
          </a:p>
        </p:txBody>
      </p:sp>
      <p:sp>
        <p:nvSpPr>
          <p:cNvPr id="3" name="Content Placeholder 2"/>
          <p:cNvSpPr>
            <a:spLocks noGrp="1"/>
          </p:cNvSpPr>
          <p:nvPr>
            <p:ph idx="1"/>
          </p:nvPr>
        </p:nvSpPr>
        <p:spPr/>
        <p:txBody>
          <a:bodyPr>
            <a:normAutofit/>
          </a:bodyPr>
          <a:lstStyle/>
          <a:p>
            <a:r>
              <a:rPr lang="en-US" sz="2400" u="sng" dirty="0"/>
              <a:t>Hard margin classification</a:t>
            </a:r>
            <a:r>
              <a:rPr lang="en-US" sz="2400" dirty="0"/>
              <a:t>: all instances be off the decision boundary</a:t>
            </a:r>
          </a:p>
          <a:p>
            <a:r>
              <a:rPr lang="en-US" sz="2400" dirty="0"/>
              <a:t>Potential issues:</a:t>
            </a:r>
          </a:p>
          <a:p>
            <a:pPr lvl="1"/>
            <a:r>
              <a:rPr lang="en-US" sz="2000" dirty="0"/>
              <a:t>Only works if the data is linearly separable</a:t>
            </a:r>
          </a:p>
          <a:p>
            <a:pPr lvl="1"/>
            <a:r>
              <a:rPr lang="en-US" sz="2000" dirty="0"/>
              <a:t>Sensitive to outliers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16</a:t>
            </a:fld>
            <a:endParaRPr lang="en-US" dirty="0"/>
          </a:p>
        </p:txBody>
      </p:sp>
      <p:pic>
        <p:nvPicPr>
          <p:cNvPr id="5" name="Picture 4" descr="A close up of a map&#10;&#10;Description generated with high confidence">
            <a:extLst>
              <a:ext uri="{FF2B5EF4-FFF2-40B4-BE49-F238E27FC236}">
                <a16:creationId xmlns:a16="http://schemas.microsoft.com/office/drawing/2014/main" id="{C87F5F51-271A-49DA-AC2A-0BB45672FECC}"/>
              </a:ext>
            </a:extLst>
          </p:cNvPr>
          <p:cNvPicPr>
            <a:picLocks noChangeAspect="1"/>
          </p:cNvPicPr>
          <p:nvPr/>
        </p:nvPicPr>
        <p:blipFill>
          <a:blip r:embed="rId3"/>
          <a:stretch>
            <a:fillRect/>
          </a:stretch>
        </p:blipFill>
        <p:spPr>
          <a:xfrm>
            <a:off x="954235" y="3584448"/>
            <a:ext cx="10283530" cy="2088808"/>
          </a:xfrm>
          <a:prstGeom prst="rect">
            <a:avLst/>
          </a:prstGeom>
        </p:spPr>
      </p:pic>
      <p:sp>
        <p:nvSpPr>
          <p:cNvPr id="6" name="Rectangle 5"/>
          <p:cNvSpPr/>
          <p:nvPr/>
        </p:nvSpPr>
        <p:spPr>
          <a:xfrm>
            <a:off x="1301090" y="6008910"/>
            <a:ext cx="1042416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Image source : Book -  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35525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Linear </a:t>
                </a:r>
                <a:r>
                  <a:rPr lang="en-US" dirty="0" err="1"/>
                  <a:t>separability</a:t>
                </a:r>
                <a:r>
                  <a:rPr lang="en-US" dirty="0"/>
                  <a:t>: what is the best </a:t>
                </a:r>
                <a14:m>
                  <m:oMath xmlns:m="http://schemas.openxmlformats.org/officeDocument/2006/math">
                    <m:r>
                      <a:rPr lang="en-US" b="0" i="1" smtClean="0">
                        <a:latin typeface="Cambria Math" panose="02040503050406030204" pitchFamily="18" charset="0"/>
                      </a:rPr>
                      <m:t>𝑤</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1111" b="-21667"/>
                </a:stretch>
              </a:blipFill>
            </p:spPr>
            <p:txBody>
              <a:bodyPr/>
              <a:lstStyle/>
              <a:p>
                <a:r>
                  <a:rPr lang="en-US">
                    <a:noFill/>
                  </a:rPr>
                  <a:t> </a:t>
                </a:r>
              </a:p>
            </p:txBody>
          </p:sp>
        </mc:Fallback>
      </mc:AlternateContent>
      <p:sp>
        <p:nvSpPr>
          <p:cNvPr id="3" name="Content Placeholder 2"/>
          <p:cNvSpPr>
            <a:spLocks noGrp="1"/>
          </p:cNvSpPr>
          <p:nvPr>
            <p:ph idx="1"/>
          </p:nvPr>
        </p:nvSpPr>
        <p:spPr>
          <a:xfrm>
            <a:off x="5720316" y="1825625"/>
            <a:ext cx="5633484" cy="4351338"/>
          </a:xfrm>
        </p:spPr>
        <p:txBody>
          <a:bodyPr>
            <a:normAutofit/>
          </a:bodyPr>
          <a:lstStyle/>
          <a:p>
            <a:r>
              <a:rPr lang="en-US" dirty="0"/>
              <a:t>The points can be linearly separable but there is a very narrow margin</a:t>
            </a:r>
          </a:p>
          <a:p>
            <a:endParaRPr lang="en-US" dirty="0"/>
          </a:p>
          <a:p>
            <a:endParaRPr lang="en-US" dirty="0"/>
          </a:p>
          <a:p>
            <a:endParaRPr lang="en-US" dirty="0"/>
          </a:p>
          <a:p>
            <a:r>
              <a:rPr lang="en-US" dirty="0"/>
              <a:t>But possibly the large margin solution is better, even though one constraint is violated. </a:t>
            </a:r>
          </a:p>
        </p:txBody>
      </p:sp>
      <p:sp>
        <p:nvSpPr>
          <p:cNvPr id="8" name="Rectangle 7"/>
          <p:cNvSpPr/>
          <p:nvPr/>
        </p:nvSpPr>
        <p:spPr>
          <a:xfrm>
            <a:off x="956929" y="1814992"/>
            <a:ext cx="4731488" cy="2076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75907" y="1977656"/>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18437" y="2569535"/>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92595" y="2112335"/>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05516" y="3062177"/>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881962" y="2463024"/>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041450" y="3062177"/>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85999" y="2633145"/>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785189" y="3232298"/>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3657600" y="2062716"/>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3551275" y="2459665"/>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4370866" y="2130055"/>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4760729" y="2416949"/>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4163533" y="2831804"/>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4657062" y="3232298"/>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6929" y="4096711"/>
            <a:ext cx="4731488" cy="20765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275907" y="4259375"/>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318437" y="4851254"/>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892595" y="4394054"/>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05516" y="5343896"/>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881962" y="4744743"/>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41450" y="5343896"/>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285999" y="4914864"/>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785189" y="5514017"/>
            <a:ext cx="159488" cy="170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3657600" y="4344435"/>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3551275" y="4741384"/>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4370866" y="4411774"/>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a:off x="4760729" y="4698668"/>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4163533" y="5113523"/>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4657062" y="5514017"/>
            <a:ext cx="207333" cy="21974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200938" y="1814992"/>
            <a:ext cx="2966485" cy="207652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2987749" y="4091118"/>
            <a:ext cx="0" cy="208211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792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B10D-2A90-4185-BD69-50649FF5B322}"/>
              </a:ext>
            </a:extLst>
          </p:cNvPr>
          <p:cNvSpPr>
            <a:spLocks noGrp="1"/>
          </p:cNvSpPr>
          <p:nvPr>
            <p:ph type="title"/>
          </p:nvPr>
        </p:nvSpPr>
        <p:spPr/>
        <p:txBody>
          <a:bodyPr/>
          <a:lstStyle/>
          <a:p>
            <a:r>
              <a:rPr lang="en-US" dirty="0"/>
              <a:t>Soft-SVM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746BF0-7229-428D-AFF6-2F2A3714E0E9}"/>
                  </a:ext>
                </a:extLst>
              </p:cNvPr>
              <p:cNvSpPr>
                <a:spLocks noGrp="1"/>
              </p:cNvSpPr>
              <p:nvPr>
                <p:ph idx="1"/>
              </p:nvPr>
            </p:nvSpPr>
            <p:spPr>
              <a:xfrm>
                <a:off x="1006325" y="1808309"/>
                <a:ext cx="9697533" cy="3984684"/>
              </a:xfrm>
            </p:spPr>
            <p:txBody>
              <a:bodyPr>
                <a:normAutofit fontScale="92500" lnSpcReduction="10000"/>
              </a:bodyPr>
              <a:lstStyle/>
              <a:p>
                <a:pPr marL="0" indent="0">
                  <a:buNone/>
                </a:pPr>
                <a:r>
                  <a:rPr lang="en-US" sz="3200" b="1" u="sng" dirty="0">
                    <a:latin typeface="Times New Roman" panose="02020603050405020304" pitchFamily="18" charset="0"/>
                    <a:cs typeface="Times New Roman" panose="02020603050405020304" pitchFamily="18" charset="0"/>
                  </a:rPr>
                  <a:t>Key idea</a:t>
                </a:r>
                <a:r>
                  <a:rPr lang="en-US" sz="3200" dirty="0">
                    <a:latin typeface="Times New Roman" panose="02020603050405020304" pitchFamily="18" charset="0"/>
                    <a:cs typeface="Times New Roman" panose="02020603050405020304" pitchFamily="18" charset="0"/>
                  </a:rPr>
                  <a:t>: balance between keeping the decision boundary as large as possible and limiting the margin violations</a:t>
                </a:r>
              </a:p>
              <a:p>
                <a:pPr marL="0" indent="0">
                  <a:buNone/>
                </a:pPr>
                <a:endParaRPr lang="en-US" sz="3200" dirty="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r>
                                <a:rPr lang="en-US" sz="3200" b="0" i="1" smtClean="0">
                                  <a:latin typeface="Cambria Math" panose="02040503050406030204" pitchFamily="18" charset="0"/>
                                </a:rPr>
                                <m:t>𝑤</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𝜁</m:t>
                                  </m:r>
                                </m:e>
                                <m: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e>
                                  </m:d>
                                </m:sup>
                              </m:sSup>
                            </m:lim>
                          </m:limLow>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2</m:t>
                              </m:r>
                            </m:den>
                          </m:f>
                          <m:sSup>
                            <m:sSupPr>
                              <m:ctrlPr>
                                <a:rPr lang="en-US" sz="3200" i="1">
                                  <a:latin typeface="Cambria Math" panose="02040503050406030204" pitchFamily="18" charset="0"/>
                                </a:rPr>
                              </m:ctrlPr>
                            </m:sSupPr>
                            <m:e>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𝑤</m:t>
                                  </m:r>
                                </m:e>
                              </m:d>
                            </m:e>
                            <m:sup>
                              <m:r>
                                <a:rPr lang="en-US" sz="3200" i="1">
                                  <a:latin typeface="Cambria Math" panose="02040503050406030204" pitchFamily="18" charset="0"/>
                                </a:rPr>
                                <m:t>2</m:t>
                              </m:r>
                            </m:sup>
                          </m:sSup>
                          <m:r>
                            <a:rPr lang="en-US" sz="3200" b="0" i="1" smtClean="0">
                              <a:latin typeface="Cambria Math" panose="02040503050406030204" pitchFamily="18" charset="0"/>
                            </a:rPr>
                            <m:t>+</m:t>
                          </m:r>
                          <m:r>
                            <a:rPr lang="en-US" sz="3200" b="0" i="1" smtClean="0">
                              <a:latin typeface="Cambria Math" panose="02040503050406030204" pitchFamily="18" charset="0"/>
                            </a:rPr>
                            <m:t>𝐶</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𝜁</m:t>
                                  </m:r>
                                </m:e>
                                <m:sup>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𝑖</m:t>
                                      </m:r>
                                    </m:e>
                                  </m:d>
                                </m:sup>
                              </m:sSup>
                            </m:e>
                          </m:nary>
                        </m:e>
                      </m:func>
                    </m:oMath>
                  </m:oMathPara>
                </a14:m>
                <a:endParaRPr lang="en-US" sz="3200" dirty="0"/>
              </a:p>
              <a:p>
                <a:pPr marL="0" indent="0" algn="ctr">
                  <a:buNone/>
                </a:pPr>
                <a:endParaRPr lang="en-US" sz="3200" dirty="0"/>
              </a:p>
              <a:p>
                <a:pPr marL="0" indent="0" algn="ctr">
                  <a:buNone/>
                </a:pPr>
                <a14:m>
                  <m:oMath xmlns:m="http://schemas.openxmlformats.org/officeDocument/2006/math">
                    <m:r>
                      <m:rPr>
                        <m:nor/>
                      </m:rPr>
                      <a:rPr lang="en-US" sz="3200">
                        <a:latin typeface="Times New Roman" panose="02020603050405020304" pitchFamily="18" charset="0"/>
                        <a:cs typeface="Times New Roman" panose="02020603050405020304" pitchFamily="18" charset="0"/>
                      </a:rPr>
                      <m:t>Subject</m:t>
                    </m:r>
                    <m:r>
                      <m:rPr>
                        <m:nor/>
                      </m:rPr>
                      <a:rPr lang="en-US" sz="3200">
                        <a:latin typeface="Times New Roman" panose="02020603050405020304" pitchFamily="18" charset="0"/>
                        <a:cs typeface="Times New Roman" panose="02020603050405020304" pitchFamily="18" charset="0"/>
                      </a:rPr>
                      <m:t> </m:t>
                    </m:r>
                    <m:r>
                      <m:rPr>
                        <m:nor/>
                      </m:rPr>
                      <a:rPr lang="en-US" sz="3200">
                        <a:latin typeface="Times New Roman" panose="02020603050405020304" pitchFamily="18" charset="0"/>
                        <a:cs typeface="Times New Roman" panose="02020603050405020304" pitchFamily="18" charset="0"/>
                      </a:rPr>
                      <m:t>to</m:t>
                    </m:r>
                    <m:r>
                      <a:rPr lang="en-US" sz="3200" i="1">
                        <a:latin typeface="Cambria Math" panose="02040503050406030204" pitchFamily="18" charset="0"/>
                      </a:rPr>
                      <m:t> </m:t>
                    </m:r>
                    <m:sSup>
                      <m:sSupPr>
                        <m:ctrlPr>
                          <a:rPr lang="en-US" sz="3200" i="1">
                            <a:latin typeface="Cambria Math" panose="02040503050406030204" pitchFamily="18" charset="0"/>
                          </a:rPr>
                        </m:ctrlPr>
                      </m:sSupPr>
                      <m:e>
                        <m:sSup>
                          <m:sSupPr>
                            <m:ctrlPr>
                              <a:rPr lang="en-US" sz="3200" i="1">
                                <a:latin typeface="Cambria Math" panose="02040503050406030204" pitchFamily="18" charset="0"/>
                              </a:rPr>
                            </m:ctrlPr>
                          </m:sSupPr>
                          <m:e>
                            <m:r>
                              <a:rPr lang="en-US" sz="3200" i="1">
                                <a:latin typeface="Cambria Math" panose="02040503050406030204" pitchFamily="18" charset="0"/>
                              </a:rPr>
                              <m:t>𝑡</m:t>
                            </m:r>
                          </m:e>
                          <m:sup>
                            <m:d>
                              <m:dPr>
                                <m:ctrlPr>
                                  <a:rPr lang="en-US" sz="3200" i="1">
                                    <a:latin typeface="Cambria Math" panose="02040503050406030204" pitchFamily="18" charset="0"/>
                                  </a:rPr>
                                </m:ctrlPr>
                              </m:dPr>
                              <m:e>
                                <m:r>
                                  <a:rPr lang="en-US" sz="3200" i="1">
                                    <a:latin typeface="Cambria Math" panose="02040503050406030204" pitchFamily="18" charset="0"/>
                                  </a:rPr>
                                  <m:t>𝑖</m:t>
                                </m:r>
                              </m:e>
                            </m:d>
                          </m:sup>
                        </m:sSup>
                        <m:r>
                          <a:rPr lang="en-US" sz="3200" i="1">
                            <a:latin typeface="Cambria Math" panose="02040503050406030204" pitchFamily="18" charset="0"/>
                          </a:rPr>
                          <m:t> (</m:t>
                        </m:r>
                        <m:r>
                          <a:rPr lang="en-US" sz="3200" i="1">
                            <a:latin typeface="Cambria Math" panose="02040503050406030204" pitchFamily="18" charset="0"/>
                          </a:rPr>
                          <m:t>𝑤</m:t>
                        </m:r>
                      </m:e>
                      <m:sup>
                        <m:r>
                          <a:rPr lang="en-US" sz="3200" i="1">
                            <a:latin typeface="Cambria Math" panose="02040503050406030204" pitchFamily="18" charset="0"/>
                          </a:rPr>
                          <m:t>𝑇</m:t>
                        </m:r>
                      </m:sup>
                    </m:sSup>
                    <m:sSup>
                      <m:sSupPr>
                        <m:ctrlPr>
                          <a:rPr lang="en-US" sz="3200" i="1">
                            <a:latin typeface="Cambria Math" panose="02040503050406030204" pitchFamily="18" charset="0"/>
                          </a:rPr>
                        </m:ctrlPr>
                      </m:sSupPr>
                      <m:e>
                        <m:r>
                          <a:rPr lang="en-US" sz="3200" i="1">
                            <a:latin typeface="Cambria Math" panose="02040503050406030204" pitchFamily="18" charset="0"/>
                          </a:rPr>
                          <m:t>𝑥</m:t>
                        </m:r>
                      </m:e>
                      <m:sup>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𝜁</m:t>
                        </m:r>
                      </m:e>
                      <m: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e>
                        </m:d>
                      </m:sup>
                    </m:sSup>
                  </m:oMath>
                </a14:m>
                <a:r>
                  <a:rPr lang="en-US" sz="3200" i="1"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3200" b="0" i="1" smtClean="0">
                            <a:latin typeface="Cambria Math" panose="02040503050406030204" pitchFamily="18" charset="0"/>
                            <a:cs typeface="Times New Roman" panose="02020603050405020304" pitchFamily="18" charset="0"/>
                          </a:rPr>
                        </m:ctrlPr>
                      </m:sSupPr>
                      <m:e>
                        <m:r>
                          <a:rPr lang="en-US" sz="3200" b="0" i="1" smtClean="0">
                            <a:latin typeface="Cambria Math" panose="02040503050406030204" pitchFamily="18" charset="0"/>
                            <a:cs typeface="Times New Roman" panose="02020603050405020304" pitchFamily="18" charset="0"/>
                          </a:rPr>
                          <m:t>𝜁</m:t>
                        </m:r>
                      </m:e>
                      <m:sup>
                        <m:d>
                          <m:dPr>
                            <m:ctrlPr>
                              <a:rPr lang="en-US" sz="3200" b="0" i="1" smtClean="0">
                                <a:latin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cs typeface="Times New Roman" panose="02020603050405020304" pitchFamily="18" charset="0"/>
                              </a:rPr>
                              <m:t>𝑖</m:t>
                            </m:r>
                          </m:e>
                        </m:d>
                      </m:sup>
                    </m:sSup>
                    <m:r>
                      <a:rPr lang="en-US" sz="3200" b="0" i="1" smtClean="0">
                        <a:latin typeface="Cambria Math" panose="02040503050406030204" pitchFamily="18" charset="0"/>
                        <a:cs typeface="Times New Roman" panose="02020603050405020304" pitchFamily="18" charset="0"/>
                      </a:rPr>
                      <m:t>≥0 </m:t>
                    </m:r>
                    <m:r>
                      <a:rPr lang="en-US" sz="3200" b="0" i="1" smtClean="0">
                        <a:latin typeface="Cambria Math" panose="02040503050406030204" pitchFamily="18" charset="0"/>
                        <a:cs typeface="Times New Roman" panose="02020603050405020304" pitchFamily="18" charset="0"/>
                      </a:rPr>
                      <m:t>𝑓𝑜𝑟</m:t>
                    </m:r>
                    <m:r>
                      <a:rPr lang="en-US" sz="3200" b="0" i="1" smtClean="0">
                        <a:latin typeface="Cambria Math" panose="02040503050406030204" pitchFamily="18" charset="0"/>
                        <a:cs typeface="Times New Roman" panose="02020603050405020304" pitchFamily="18" charset="0"/>
                      </a:rPr>
                      <m:t> </m:t>
                    </m:r>
                    <m:r>
                      <a:rPr lang="en-US" sz="3200" b="0" i="1" smtClean="0">
                        <a:latin typeface="Cambria Math" panose="02040503050406030204" pitchFamily="18" charset="0"/>
                        <a:cs typeface="Times New Roman" panose="02020603050405020304" pitchFamily="18" charset="0"/>
                      </a:rPr>
                      <m:t>𝑖</m:t>
                    </m:r>
                    <m:r>
                      <a:rPr lang="en-US" sz="3200" b="0" i="1" smtClean="0">
                        <a:latin typeface="Cambria Math" panose="02040503050406030204" pitchFamily="18" charset="0"/>
                        <a:cs typeface="Times New Roman" panose="02020603050405020304" pitchFamily="18" charset="0"/>
                      </a:rPr>
                      <m:t>=1,2,…,</m:t>
                    </m:r>
                    <m:r>
                      <a:rPr lang="en-US" sz="3200" b="0" i="1" smtClean="0">
                        <a:latin typeface="Cambria Math" panose="02040503050406030204" pitchFamily="18" charset="0"/>
                        <a:cs typeface="Times New Roman" panose="02020603050405020304" pitchFamily="18" charset="0"/>
                      </a:rPr>
                      <m:t>𝑚</m:t>
                    </m:r>
                  </m:oMath>
                </a14:m>
                <a:endParaRPr lang="en-US" sz="3200" i="1" dirty="0">
                  <a:latin typeface="Times New Roman" panose="02020603050405020304" pitchFamily="18" charset="0"/>
                  <a:cs typeface="Times New Roman" panose="02020603050405020304" pitchFamily="18" charset="0"/>
                </a:endParaRPr>
              </a:p>
              <a:p>
                <a:pPr marL="0" indent="0" algn="ctr">
                  <a:buNone/>
                </a:pPr>
                <a:endParaRPr lang="en-US" sz="3200" dirty="0"/>
              </a:p>
            </p:txBody>
          </p:sp>
        </mc:Choice>
        <mc:Fallback xmlns="">
          <p:sp>
            <p:nvSpPr>
              <p:cNvPr id="3" name="Content Placeholder 2">
                <a:extLst>
                  <a:ext uri="{FF2B5EF4-FFF2-40B4-BE49-F238E27FC236}">
                    <a16:creationId xmlns:a16="http://schemas.microsoft.com/office/drawing/2014/main" id="{51746BF0-7229-428D-AFF6-2F2A3714E0E9}"/>
                  </a:ext>
                </a:extLst>
              </p:cNvPr>
              <p:cNvSpPr>
                <a:spLocks noGrp="1" noRot="1" noChangeAspect="1" noMove="1" noResize="1" noEditPoints="1" noAdjustHandles="1" noChangeArrowheads="1" noChangeShapeType="1" noTextEdit="1"/>
              </p:cNvSpPr>
              <p:nvPr>
                <p:ph idx="1"/>
              </p:nvPr>
            </p:nvSpPr>
            <p:spPr>
              <a:xfrm>
                <a:off x="1006325" y="1808309"/>
                <a:ext cx="9697533" cy="3984684"/>
              </a:xfrm>
              <a:blipFill>
                <a:blip r:embed="rId3"/>
                <a:stretch>
                  <a:fillRect l="-1446" t="-4288" r="-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6B737E-6512-4779-B7EF-6DB192D2D9E0}"/>
              </a:ext>
            </a:extLst>
          </p:cNvPr>
          <p:cNvSpPr>
            <a:spLocks noGrp="1"/>
          </p:cNvSpPr>
          <p:nvPr>
            <p:ph type="sldNum" sz="quarter" idx="12"/>
          </p:nvPr>
        </p:nvSpPr>
        <p:spPr/>
        <p:txBody>
          <a:bodyPr/>
          <a:lstStyle/>
          <a:p>
            <a:fld id="{65DBD1E2-D45E-47D4-8DD8-1285FEA24AE0}" type="slidenum">
              <a:rPr lang="en-US" smtClean="0"/>
              <a:pPr/>
              <a:t>18</a:t>
            </a:fld>
            <a:endParaRPr lang="en-US" dirty="0"/>
          </a:p>
        </p:txBody>
      </p:sp>
    </p:spTree>
    <p:extLst>
      <p:ext uri="{BB962C8B-B14F-4D97-AF65-F5344CB8AC3E}">
        <p14:creationId xmlns:p14="http://schemas.microsoft.com/office/powerpoint/2010/main" val="2885563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Slack variable </a:t>
                </a:r>
                <a14:m>
                  <m:oMath xmlns:m="http://schemas.openxmlformats.org/officeDocument/2006/math">
                    <m:r>
                      <a:rPr lang="en-US" b="1" i="1" smtClean="0">
                        <a:latin typeface="Cambria Math" panose="02040503050406030204" pitchFamily="18" charset="0"/>
                        <a:ea typeface="Cambria Math" panose="02040503050406030204" pitchFamily="18" charset="0"/>
                      </a:rPr>
                      <m:t>𝜻</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1111"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4939" y="1744943"/>
                <a:ext cx="4314713" cy="4288096"/>
              </a:xfrm>
            </p:spPr>
            <p:txBody>
              <a:bodyPr>
                <a:norm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𝜁</m:t>
                    </m:r>
                    <m:r>
                      <a:rPr lang="en-US" b="0" i="1" smtClean="0">
                        <a:latin typeface="Cambria Math" panose="02040503050406030204" pitchFamily="18" charset="0"/>
                        <a:ea typeface="Cambria Math" panose="02040503050406030204" pitchFamily="18" charset="0"/>
                      </a:rPr>
                      <m:t>≥0</m:t>
                    </m:r>
                  </m:oMath>
                </a14:m>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ea typeface="Cambria Math" panose="02040503050406030204" pitchFamily="18" charset="0"/>
                      </a:rPr>
                      <m:t>𝜁</m:t>
                    </m:r>
                    <m:r>
                      <a:rPr lang="en-US" b="0" i="1" smtClean="0">
                        <a:latin typeface="Cambria Math" panose="02040503050406030204" pitchFamily="18" charset="0"/>
                        <a:ea typeface="Cambria Math" panose="02040503050406030204" pitchFamily="18" charset="0"/>
                      </a:rPr>
                      <m:t>≤1</m:t>
                    </m:r>
                  </m:oMath>
                </a14:m>
                <a:r>
                  <a:rPr lang="en-US" dirty="0">
                    <a:latin typeface="Times New Roman" panose="02020603050405020304" pitchFamily="18" charset="0"/>
                    <a:cs typeface="Times New Roman" panose="02020603050405020304" pitchFamily="18" charset="0"/>
                  </a:rPr>
                  <a:t> point is between margin and correct side of hyperplane. This is a </a:t>
                </a:r>
                <a:r>
                  <a:rPr lang="en-US" dirty="0">
                    <a:solidFill>
                      <a:srgbClr val="FF0000"/>
                    </a:solidFill>
                    <a:latin typeface="Times New Roman" panose="02020603050405020304" pitchFamily="18" charset="0"/>
                    <a:cs typeface="Times New Roman" panose="02020603050405020304" pitchFamily="18" charset="0"/>
                  </a:rPr>
                  <a:t>margin violation</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For </a:t>
                </a:r>
                <a14:m>
                  <m:oMath xmlns:m="http://schemas.openxmlformats.org/officeDocument/2006/math">
                    <m:r>
                      <a:rPr lang="en-US" b="0" i="1" smtClean="0">
                        <a:latin typeface="Cambria Math" panose="02040503050406030204" pitchFamily="18" charset="0"/>
                        <a:ea typeface="Cambria Math" panose="02040503050406030204" pitchFamily="18" charset="0"/>
                      </a:rPr>
                      <m:t>𝜁</m:t>
                    </m:r>
                    <m:r>
                      <a:rPr lang="en-US" b="0" i="1" smtClean="0">
                        <a:latin typeface="Cambria Math" panose="02040503050406030204" pitchFamily="18" charset="0"/>
                        <a:ea typeface="Cambria Math" panose="02040503050406030204" pitchFamily="18" charset="0"/>
                      </a:rPr>
                      <m:t>&gt;1</m:t>
                    </m:r>
                  </m:oMath>
                </a14:m>
                <a:r>
                  <a:rPr lang="en-US" dirty="0">
                    <a:latin typeface="Times New Roman" panose="02020603050405020304" pitchFamily="18" charset="0"/>
                    <a:cs typeface="Times New Roman" panose="02020603050405020304" pitchFamily="18" charset="0"/>
                  </a:rPr>
                  <a:t> point is </a:t>
                </a:r>
                <a:r>
                  <a:rPr lang="en-US" dirty="0">
                    <a:solidFill>
                      <a:srgbClr val="FF0000"/>
                    </a:solidFill>
                    <a:latin typeface="Times New Roman" panose="02020603050405020304" pitchFamily="18" charset="0"/>
                    <a:cs typeface="Times New Roman" panose="02020603050405020304" pitchFamily="18" charset="0"/>
                  </a:rPr>
                  <a:t>misclassified</a:t>
                </a:r>
                <a:r>
                  <a:rPr lang="en-US"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4939" y="1744943"/>
                <a:ext cx="4314713" cy="4288096"/>
              </a:xfrm>
              <a:blipFill>
                <a:blip r:embed="rId3"/>
                <a:stretch>
                  <a:fillRect l="-2542" r="-240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020351" y="2200940"/>
            <a:ext cx="6745087" cy="3040913"/>
          </a:xfrm>
          <a:prstGeom prst="rect">
            <a:avLst/>
          </a:prstGeom>
        </p:spPr>
      </p:pic>
    </p:spTree>
    <p:extLst>
      <p:ext uri="{BB962C8B-B14F-4D97-AF65-F5344CB8AC3E}">
        <p14:creationId xmlns:p14="http://schemas.microsoft.com/office/powerpoint/2010/main" val="333476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94F3-8C78-4A51-8608-4F67425E1127}"/>
              </a:ext>
            </a:extLst>
          </p:cNvPr>
          <p:cNvSpPr>
            <a:spLocks noGrp="1"/>
          </p:cNvSpPr>
          <p:nvPr>
            <p:ph type="title"/>
          </p:nvPr>
        </p:nvSpPr>
        <p:spPr>
          <a:xfrm>
            <a:off x="0" y="2880860"/>
            <a:ext cx="12192000" cy="1096280"/>
          </a:xfrm>
        </p:spPr>
        <p:txBody>
          <a:bodyPr/>
          <a:lstStyle/>
          <a:p>
            <a:r>
              <a:rPr lang="en-US" dirty="0"/>
              <a:t>Support Vector Machine</a:t>
            </a:r>
          </a:p>
        </p:txBody>
      </p:sp>
      <p:sp>
        <p:nvSpPr>
          <p:cNvPr id="4" name="Slide Number Placeholder 3">
            <a:extLst>
              <a:ext uri="{FF2B5EF4-FFF2-40B4-BE49-F238E27FC236}">
                <a16:creationId xmlns:a16="http://schemas.microsoft.com/office/drawing/2014/main" id="{56291AD5-6BC8-4C85-B5B2-7BE555AF8B40}"/>
              </a:ext>
            </a:extLst>
          </p:cNvPr>
          <p:cNvSpPr>
            <a:spLocks noGrp="1"/>
          </p:cNvSpPr>
          <p:nvPr>
            <p:ph type="sldNum" sz="quarter" idx="12"/>
          </p:nvPr>
        </p:nvSpPr>
        <p:spPr/>
        <p:txBody>
          <a:bodyPr/>
          <a:lstStyle/>
          <a:p>
            <a:fld id="{65DBD1E2-D45E-47D4-8DD8-1285FEA24AE0}" type="slidenum">
              <a:rPr lang="en-US" smtClean="0"/>
              <a:pPr/>
              <a:t>2</a:t>
            </a:fld>
            <a:endParaRPr lang="en-US" dirty="0"/>
          </a:p>
        </p:txBody>
      </p:sp>
    </p:spTree>
    <p:extLst>
      <p:ext uri="{BB962C8B-B14F-4D97-AF65-F5344CB8AC3E}">
        <p14:creationId xmlns:p14="http://schemas.microsoft.com/office/powerpoint/2010/main" val="4935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Margin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𝐶</m:t>
                    </m:r>
                  </m:oMath>
                </a14:m>
                <a:r>
                  <a:rPr lang="en-US" dirty="0">
                    <a:latin typeface="Times New Roman" panose="02020603050405020304" pitchFamily="18" charset="0"/>
                    <a:cs typeface="Times New Roman" panose="02020603050405020304" pitchFamily="18" charset="0"/>
                  </a:rPr>
                  <a:t> is the regularization parameter: </a:t>
                </a:r>
              </a:p>
              <a:p>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Small </a:t>
                </a:r>
                <a14:m>
                  <m:oMath xmlns:m="http://schemas.openxmlformats.org/officeDocument/2006/math">
                    <m:r>
                      <a:rPr lang="en-US" i="1">
                        <a:latin typeface="Cambria Math" panose="02040503050406030204" pitchFamily="18" charset="0"/>
                      </a:rPr>
                      <m:t>𝐶</m:t>
                    </m:r>
                  </m:oMath>
                </a14:m>
                <a:r>
                  <a:rPr lang="en-US" dirty="0">
                    <a:latin typeface="Times New Roman" panose="02020603050405020304" pitchFamily="18" charset="0"/>
                    <a:cs typeface="Times New Roman" panose="02020603050405020304" pitchFamily="18" charset="0"/>
                  </a:rPr>
                  <a:t> allows constraints to be easily ignored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large margin</a:t>
                </a:r>
              </a:p>
              <a:p>
                <a:pPr lvl="1"/>
                <a:r>
                  <a:rPr lang="en-US" dirty="0">
                    <a:latin typeface="Times New Roman" panose="02020603050405020304" pitchFamily="18" charset="0"/>
                    <a:cs typeface="Times New Roman" panose="02020603050405020304" pitchFamily="18" charset="0"/>
                  </a:rPr>
                  <a:t>Large </a:t>
                </a:r>
                <a14:m>
                  <m:oMath xmlns:m="http://schemas.openxmlformats.org/officeDocument/2006/math">
                    <m:r>
                      <a:rPr lang="en-US" i="1">
                        <a:latin typeface="Cambria Math" panose="02040503050406030204" pitchFamily="18" charset="0"/>
                      </a:rPr>
                      <m:t>𝐶</m:t>
                    </m:r>
                  </m:oMath>
                </a14:m>
                <a:r>
                  <a:rPr lang="en-US" dirty="0">
                    <a:latin typeface="Times New Roman" panose="02020603050405020304" pitchFamily="18" charset="0"/>
                    <a:cs typeface="Times New Roman" panose="02020603050405020304" pitchFamily="18" charset="0"/>
                  </a:rPr>
                  <a:t> make constraints hard to ignore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narrow margin</a:t>
                </a:r>
              </a:p>
              <a:p>
                <a:pPr lvl="1"/>
                <a14:m>
                  <m:oMath xmlns:m="http://schemas.openxmlformats.org/officeDocument/2006/math">
                    <m:r>
                      <a:rPr lang="en-US" i="1">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enforces all constraints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Hard margin</a:t>
                </a:r>
              </a:p>
              <a:p>
                <a:pPr lvl="1"/>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is still a quadratic optimization problem and there is a unique minimum.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65"/>
                </a:stretch>
              </a:blipFill>
            </p:spPr>
            <p:txBody>
              <a:bodyPr/>
              <a:lstStyle/>
              <a:p>
                <a:r>
                  <a:rPr lang="en-US">
                    <a:noFill/>
                  </a:rPr>
                  <a:t> </a:t>
                </a:r>
              </a:p>
            </p:txBody>
          </p:sp>
        </mc:Fallback>
      </mc:AlternateContent>
    </p:spTree>
    <p:extLst>
      <p:ext uri="{BB962C8B-B14F-4D97-AF65-F5344CB8AC3E}">
        <p14:creationId xmlns:p14="http://schemas.microsoft.com/office/powerpoint/2010/main" val="2846656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SVC -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21</a:t>
            </a:fld>
            <a:endParaRPr lang="en-US" dirty="0"/>
          </a:p>
        </p:txBody>
      </p:sp>
      <p:pic>
        <p:nvPicPr>
          <p:cNvPr id="5" name="Picture 4"/>
          <p:cNvPicPr>
            <a:picLocks noChangeAspect="1"/>
          </p:cNvPicPr>
          <p:nvPr/>
        </p:nvPicPr>
        <p:blipFill>
          <a:blip r:embed="rId2"/>
          <a:stretch>
            <a:fillRect/>
          </a:stretch>
        </p:blipFill>
        <p:spPr>
          <a:xfrm>
            <a:off x="6866308" y="1546000"/>
            <a:ext cx="5118169" cy="671836"/>
          </a:xfrm>
          <a:prstGeom prst="rect">
            <a:avLst/>
          </a:prstGeom>
        </p:spPr>
      </p:pic>
      <p:pic>
        <p:nvPicPr>
          <p:cNvPr id="6" name="Picture 5"/>
          <p:cNvPicPr>
            <a:picLocks noChangeAspect="1"/>
          </p:cNvPicPr>
          <p:nvPr/>
        </p:nvPicPr>
        <p:blipFill>
          <a:blip r:embed="rId3"/>
          <a:stretch>
            <a:fillRect/>
          </a:stretch>
        </p:blipFill>
        <p:spPr>
          <a:xfrm>
            <a:off x="509283" y="1546000"/>
            <a:ext cx="5914178" cy="564902"/>
          </a:xfrm>
          <a:prstGeom prst="rect">
            <a:avLst/>
          </a:prstGeom>
        </p:spPr>
      </p:pic>
      <p:pic>
        <p:nvPicPr>
          <p:cNvPr id="8" name="Picture 7"/>
          <p:cNvPicPr>
            <a:picLocks noChangeAspect="1"/>
          </p:cNvPicPr>
          <p:nvPr/>
        </p:nvPicPr>
        <p:blipFill>
          <a:blip r:embed="rId4"/>
          <a:stretch>
            <a:fillRect/>
          </a:stretch>
        </p:blipFill>
        <p:spPr>
          <a:xfrm>
            <a:off x="860898" y="5116541"/>
            <a:ext cx="5890099" cy="975145"/>
          </a:xfrm>
          <a:prstGeom prst="rect">
            <a:avLst/>
          </a:prstGeom>
        </p:spPr>
      </p:pic>
      <p:pic>
        <p:nvPicPr>
          <p:cNvPr id="9" name="Picture 8"/>
          <p:cNvPicPr>
            <a:picLocks noChangeAspect="1"/>
          </p:cNvPicPr>
          <p:nvPr/>
        </p:nvPicPr>
        <p:blipFill>
          <a:blip r:embed="rId5"/>
          <a:stretch>
            <a:fillRect/>
          </a:stretch>
        </p:blipFill>
        <p:spPr>
          <a:xfrm>
            <a:off x="6862220" y="2258742"/>
            <a:ext cx="3167219" cy="2079794"/>
          </a:xfrm>
          <a:prstGeom prst="rect">
            <a:avLst/>
          </a:prstGeom>
        </p:spPr>
      </p:pic>
      <p:pic>
        <p:nvPicPr>
          <p:cNvPr id="10" name="Picture 9"/>
          <p:cNvPicPr>
            <a:picLocks noChangeAspect="1"/>
          </p:cNvPicPr>
          <p:nvPr/>
        </p:nvPicPr>
        <p:blipFill>
          <a:blip r:embed="rId6"/>
          <a:stretch>
            <a:fillRect/>
          </a:stretch>
        </p:blipFill>
        <p:spPr>
          <a:xfrm>
            <a:off x="926343" y="2683111"/>
            <a:ext cx="5824654" cy="974488"/>
          </a:xfrm>
          <a:prstGeom prst="rect">
            <a:avLst/>
          </a:prstGeom>
        </p:spPr>
      </p:pic>
      <p:pic>
        <p:nvPicPr>
          <p:cNvPr id="11" name="Picture 10"/>
          <p:cNvPicPr>
            <a:picLocks noChangeAspect="1"/>
          </p:cNvPicPr>
          <p:nvPr/>
        </p:nvPicPr>
        <p:blipFill>
          <a:blip r:embed="rId7"/>
          <a:stretch>
            <a:fillRect/>
          </a:stretch>
        </p:blipFill>
        <p:spPr>
          <a:xfrm>
            <a:off x="6823309" y="4498927"/>
            <a:ext cx="3296192" cy="2175564"/>
          </a:xfrm>
          <a:prstGeom prst="rect">
            <a:avLst/>
          </a:prstGeom>
        </p:spPr>
      </p:pic>
    </p:spTree>
    <p:extLst>
      <p:ext uri="{BB962C8B-B14F-4D97-AF65-F5344CB8AC3E}">
        <p14:creationId xmlns:p14="http://schemas.microsoft.com/office/powerpoint/2010/main" val="3824411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260073" y="1434340"/>
            <a:ext cx="5562600" cy="1285875"/>
          </a:xfrm>
          <a:prstGeom prst="rect">
            <a:avLst/>
          </a:prstGeom>
        </p:spPr>
      </p:pic>
      <p:pic>
        <p:nvPicPr>
          <p:cNvPr id="7" name="Picture 6"/>
          <p:cNvPicPr>
            <a:picLocks noChangeAspect="1"/>
          </p:cNvPicPr>
          <p:nvPr/>
        </p:nvPicPr>
        <p:blipFill>
          <a:blip r:embed="rId3"/>
          <a:stretch>
            <a:fillRect/>
          </a:stretch>
        </p:blipFill>
        <p:spPr>
          <a:xfrm>
            <a:off x="4841598" y="1363437"/>
            <a:ext cx="981075" cy="514350"/>
          </a:xfrm>
          <a:prstGeom prst="rect">
            <a:avLst/>
          </a:prstGeom>
        </p:spPr>
      </p:pic>
      <p:pic>
        <p:nvPicPr>
          <p:cNvPr id="8" name="Picture 7"/>
          <p:cNvPicPr>
            <a:picLocks noChangeAspect="1"/>
          </p:cNvPicPr>
          <p:nvPr/>
        </p:nvPicPr>
        <p:blipFill>
          <a:blip r:embed="rId4"/>
          <a:stretch>
            <a:fillRect/>
          </a:stretch>
        </p:blipFill>
        <p:spPr>
          <a:xfrm>
            <a:off x="5870713" y="1363437"/>
            <a:ext cx="6336820" cy="1127972"/>
          </a:xfrm>
          <a:prstGeom prst="rect">
            <a:avLst/>
          </a:prstGeom>
        </p:spPr>
      </p:pic>
      <p:pic>
        <p:nvPicPr>
          <p:cNvPr id="9" name="Picture 8"/>
          <p:cNvPicPr>
            <a:picLocks noChangeAspect="1"/>
          </p:cNvPicPr>
          <p:nvPr/>
        </p:nvPicPr>
        <p:blipFill>
          <a:blip r:embed="rId5"/>
          <a:stretch>
            <a:fillRect/>
          </a:stretch>
        </p:blipFill>
        <p:spPr>
          <a:xfrm>
            <a:off x="2635733" y="2883883"/>
            <a:ext cx="8974865" cy="3636807"/>
          </a:xfrm>
          <a:prstGeom prst="rect">
            <a:avLst/>
          </a:prstGeom>
        </p:spPr>
      </p:pic>
    </p:spTree>
    <p:extLst>
      <p:ext uri="{BB962C8B-B14F-4D97-AF65-F5344CB8AC3E}">
        <p14:creationId xmlns:p14="http://schemas.microsoft.com/office/powerpoint/2010/main" val="79823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Regularization – Effect on Margin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534886"/>
                <a:ext cx="11307417" cy="4642077"/>
              </a:xfrm>
            </p:spPr>
            <p:txBody>
              <a:bodyPr>
                <a:normAutofit/>
              </a:bodyPr>
              <a:lstStyle/>
              <a:p>
                <a:r>
                  <a:rPr lang="en-US" sz="2400" b="1" u="sng" dirty="0">
                    <a:latin typeface="Times New Roman" panose="02020603050405020304" pitchFamily="18" charset="0"/>
                    <a:cs typeface="Times New Roman" panose="02020603050405020304" pitchFamily="18" charset="0"/>
                  </a:rPr>
                  <a:t>Key idea</a:t>
                </a:r>
                <a:r>
                  <a:rPr lang="en-US" sz="2400" dirty="0">
                    <a:latin typeface="Times New Roman" panose="02020603050405020304" pitchFamily="18" charset="0"/>
                    <a:cs typeface="Times New Roman" panose="02020603050405020304" pitchFamily="18" charset="0"/>
                  </a:rPr>
                  <a:t>: balance between keeping the decision boundary as large as possible and limiting the margin violations</a:t>
                </a:r>
              </a:p>
              <a:p>
                <a:r>
                  <a:rPr lang="en-US" sz="2400" b="1" dirty="0">
                    <a:latin typeface="Times New Roman" panose="02020603050405020304" pitchFamily="18" charset="0"/>
                    <a:cs typeface="Times New Roman" panose="02020603050405020304" pitchFamily="18" charset="0"/>
                  </a:rPr>
                  <a:t>C: Regularization parameter</a:t>
                </a:r>
              </a:p>
              <a:p>
                <a:pPr lvl="1"/>
                <a:r>
                  <a:rPr lang="en-US" sz="2000" dirty="0">
                    <a:latin typeface="Times New Roman" panose="02020603050405020304" pitchFamily="18" charset="0"/>
                    <a:cs typeface="Times New Roman" panose="02020603050405020304" pitchFamily="18" charset="0"/>
                  </a:rPr>
                  <a:t>Small C </a:t>
                </a:r>
                <a:r>
                  <a:rPr lang="en-US" sz="2000" dirty="0">
                    <a:latin typeface="Times New Roman" panose="02020603050405020304" pitchFamily="18" charset="0"/>
                    <a:cs typeface="Times New Roman" panose="02020603050405020304" pitchFamily="18" charset="0"/>
                    <a:sym typeface="Wingdings" panose="05000000000000000000" pitchFamily="2" charset="2"/>
                  </a:rPr>
                  <a:t> large margin</a:t>
                </a:r>
              </a:p>
              <a:p>
                <a:pPr lvl="1"/>
                <a:r>
                  <a:rPr lang="en-US" sz="2000" dirty="0">
                    <a:latin typeface="Times New Roman" panose="02020603050405020304" pitchFamily="18" charset="0"/>
                    <a:cs typeface="Times New Roman" panose="02020603050405020304" pitchFamily="18" charset="0"/>
                    <a:sym typeface="Wingdings" panose="05000000000000000000" pitchFamily="2" charset="2"/>
                  </a:rPr>
                  <a:t>Large C  narrow margin</a:t>
                </a:r>
              </a:p>
              <a:p>
                <a:pPr lvl="1"/>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 hard margin</a:t>
                </a: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534886"/>
                <a:ext cx="11307417" cy="4642077"/>
              </a:xfrm>
              <a:blipFill>
                <a:blip r:embed="rId3"/>
                <a:stretch>
                  <a:fillRect l="-701" t="-18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DBD1E2-D45E-47D4-8DD8-1285FEA24AE0}" type="slidenum">
              <a:rPr lang="en-US" smtClean="0"/>
              <a:pPr/>
              <a:t>23</a:t>
            </a:fld>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599D0EE8-15CE-4BFE-8FAF-1025DE852842}"/>
              </a:ext>
            </a:extLst>
          </p:cNvPr>
          <p:cNvPicPr>
            <a:picLocks noChangeAspect="1"/>
          </p:cNvPicPr>
          <p:nvPr/>
        </p:nvPicPr>
        <p:blipFill>
          <a:blip r:embed="rId4"/>
          <a:stretch>
            <a:fillRect/>
          </a:stretch>
        </p:blipFill>
        <p:spPr>
          <a:xfrm>
            <a:off x="757331" y="3774098"/>
            <a:ext cx="8994311" cy="2402865"/>
          </a:xfrm>
          <a:prstGeom prst="rect">
            <a:avLst/>
          </a:prstGeom>
        </p:spPr>
      </p:pic>
      <p:sp>
        <p:nvSpPr>
          <p:cNvPr id="6" name="Rectangle 5"/>
          <p:cNvSpPr/>
          <p:nvPr/>
        </p:nvSpPr>
        <p:spPr>
          <a:xfrm>
            <a:off x="1947134" y="6097810"/>
            <a:ext cx="1042416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Image source : Book -  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413117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B367-FFB4-4BFF-94C0-3A7EFDCD6937}"/>
              </a:ext>
            </a:extLst>
          </p:cNvPr>
          <p:cNvSpPr>
            <a:spLocks noGrp="1"/>
          </p:cNvSpPr>
          <p:nvPr>
            <p:ph type="title"/>
          </p:nvPr>
        </p:nvSpPr>
        <p:spPr/>
        <p:txBody>
          <a:bodyPr/>
          <a:lstStyle/>
          <a:p>
            <a:r>
              <a:rPr lang="en-US" dirty="0">
                <a:cs typeface="Calibri Light"/>
              </a:rPr>
              <a:t>Tip</a:t>
            </a:r>
            <a:endParaRPr lang="en-US" dirty="0"/>
          </a:p>
        </p:txBody>
      </p:sp>
      <p:sp>
        <p:nvSpPr>
          <p:cNvPr id="3" name="Content Placeholder 2">
            <a:extLst>
              <a:ext uri="{FF2B5EF4-FFF2-40B4-BE49-F238E27FC236}">
                <a16:creationId xmlns:a16="http://schemas.microsoft.com/office/drawing/2014/main" id="{B42CA452-87C6-4389-AF19-A4D73017A00C}"/>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If your SVM model is overfitting, you can try regularizing it by reducing 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Unlike Logistic Regression classifiers, SVM classifiers do not output probabilities for each class.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65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Scaling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265871" y="1546000"/>
            <a:ext cx="6651764" cy="1733295"/>
          </a:xfrm>
          <a:prstGeom prst="rect">
            <a:avLst/>
          </a:prstGeom>
        </p:spPr>
      </p:pic>
      <p:pic>
        <p:nvPicPr>
          <p:cNvPr id="6" name="Picture 5"/>
          <p:cNvPicPr>
            <a:picLocks noChangeAspect="1"/>
          </p:cNvPicPr>
          <p:nvPr/>
        </p:nvPicPr>
        <p:blipFill>
          <a:blip r:embed="rId3"/>
          <a:stretch>
            <a:fillRect/>
          </a:stretch>
        </p:blipFill>
        <p:spPr>
          <a:xfrm>
            <a:off x="7381461" y="1156799"/>
            <a:ext cx="3935895" cy="2715269"/>
          </a:xfrm>
          <a:prstGeom prst="rect">
            <a:avLst/>
          </a:prstGeom>
        </p:spPr>
      </p:pic>
      <p:pic>
        <p:nvPicPr>
          <p:cNvPr id="7" name="Picture 6"/>
          <p:cNvPicPr>
            <a:picLocks noChangeAspect="1"/>
          </p:cNvPicPr>
          <p:nvPr/>
        </p:nvPicPr>
        <p:blipFill>
          <a:blip r:embed="rId4"/>
          <a:stretch>
            <a:fillRect/>
          </a:stretch>
        </p:blipFill>
        <p:spPr>
          <a:xfrm>
            <a:off x="360708" y="4253948"/>
            <a:ext cx="6715954" cy="1552323"/>
          </a:xfrm>
          <a:prstGeom prst="rect">
            <a:avLst/>
          </a:prstGeom>
        </p:spPr>
      </p:pic>
      <p:pic>
        <p:nvPicPr>
          <p:cNvPr id="8" name="Picture 7"/>
          <p:cNvPicPr>
            <a:picLocks noChangeAspect="1"/>
          </p:cNvPicPr>
          <p:nvPr/>
        </p:nvPicPr>
        <p:blipFill>
          <a:blip r:embed="rId5"/>
          <a:stretch>
            <a:fillRect/>
          </a:stretch>
        </p:blipFill>
        <p:spPr>
          <a:xfrm>
            <a:off x="7420374" y="4004435"/>
            <a:ext cx="3896981" cy="2724512"/>
          </a:xfrm>
          <a:prstGeom prst="rect">
            <a:avLst/>
          </a:prstGeom>
        </p:spPr>
      </p:pic>
    </p:spTree>
    <p:extLst>
      <p:ext uri="{BB962C8B-B14F-4D97-AF65-F5344CB8AC3E}">
        <p14:creationId xmlns:p14="http://schemas.microsoft.com/office/powerpoint/2010/main" val="152846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1" y="-59819"/>
            <a:ext cx="12192000" cy="1096280"/>
          </a:xfrm>
        </p:spPr>
        <p:txBody>
          <a:bodyPr/>
          <a:lstStyle/>
          <a:p>
            <a:r>
              <a:rPr lang="en-US" dirty="0" err="1"/>
              <a:t>MultiClass</a:t>
            </a:r>
            <a:r>
              <a:rPr lang="en-US" dirty="0"/>
              <a:t>-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287629" y="865862"/>
            <a:ext cx="5463002" cy="943185"/>
          </a:xfrm>
          <a:prstGeom prst="rect">
            <a:avLst/>
          </a:prstGeom>
        </p:spPr>
      </p:pic>
      <p:pic>
        <p:nvPicPr>
          <p:cNvPr id="8" name="Picture 7"/>
          <p:cNvPicPr>
            <a:picLocks noChangeAspect="1"/>
          </p:cNvPicPr>
          <p:nvPr/>
        </p:nvPicPr>
        <p:blipFill>
          <a:blip r:embed="rId3"/>
          <a:stretch>
            <a:fillRect/>
          </a:stretch>
        </p:blipFill>
        <p:spPr>
          <a:xfrm>
            <a:off x="266109" y="1840250"/>
            <a:ext cx="4449415" cy="932456"/>
          </a:xfrm>
          <a:prstGeom prst="rect">
            <a:avLst/>
          </a:prstGeom>
        </p:spPr>
      </p:pic>
      <p:pic>
        <p:nvPicPr>
          <p:cNvPr id="9" name="Picture 8"/>
          <p:cNvPicPr>
            <a:picLocks noChangeAspect="1"/>
          </p:cNvPicPr>
          <p:nvPr/>
        </p:nvPicPr>
        <p:blipFill>
          <a:blip r:embed="rId4"/>
          <a:stretch>
            <a:fillRect/>
          </a:stretch>
        </p:blipFill>
        <p:spPr>
          <a:xfrm>
            <a:off x="266107" y="2852595"/>
            <a:ext cx="4014345" cy="723900"/>
          </a:xfrm>
          <a:prstGeom prst="rect">
            <a:avLst/>
          </a:prstGeom>
        </p:spPr>
      </p:pic>
      <p:pic>
        <p:nvPicPr>
          <p:cNvPr id="11" name="Picture 10"/>
          <p:cNvPicPr>
            <a:picLocks noChangeAspect="1"/>
          </p:cNvPicPr>
          <p:nvPr/>
        </p:nvPicPr>
        <p:blipFill>
          <a:blip r:embed="rId5"/>
          <a:stretch>
            <a:fillRect/>
          </a:stretch>
        </p:blipFill>
        <p:spPr>
          <a:xfrm>
            <a:off x="251225" y="4607890"/>
            <a:ext cx="3459384" cy="1343025"/>
          </a:xfrm>
          <a:prstGeom prst="rect">
            <a:avLst/>
          </a:prstGeom>
        </p:spPr>
      </p:pic>
      <p:pic>
        <p:nvPicPr>
          <p:cNvPr id="12" name="Picture 11"/>
          <p:cNvPicPr>
            <a:picLocks noChangeAspect="1"/>
          </p:cNvPicPr>
          <p:nvPr/>
        </p:nvPicPr>
        <p:blipFill>
          <a:blip r:embed="rId6"/>
          <a:stretch>
            <a:fillRect/>
          </a:stretch>
        </p:blipFill>
        <p:spPr>
          <a:xfrm>
            <a:off x="181624" y="5950915"/>
            <a:ext cx="4533900" cy="895350"/>
          </a:xfrm>
          <a:prstGeom prst="rect">
            <a:avLst/>
          </a:prstGeom>
        </p:spPr>
      </p:pic>
      <p:pic>
        <p:nvPicPr>
          <p:cNvPr id="13" name="Picture 12"/>
          <p:cNvPicPr>
            <a:picLocks noChangeAspect="1"/>
          </p:cNvPicPr>
          <p:nvPr/>
        </p:nvPicPr>
        <p:blipFill>
          <a:blip r:embed="rId7"/>
          <a:stretch>
            <a:fillRect/>
          </a:stretch>
        </p:blipFill>
        <p:spPr>
          <a:xfrm>
            <a:off x="287629" y="3833670"/>
            <a:ext cx="3688023" cy="762000"/>
          </a:xfrm>
          <a:prstGeom prst="rect">
            <a:avLst/>
          </a:prstGeom>
        </p:spPr>
      </p:pic>
      <p:pic>
        <p:nvPicPr>
          <p:cNvPr id="14" name="Picture 13"/>
          <p:cNvPicPr>
            <a:picLocks noChangeAspect="1"/>
          </p:cNvPicPr>
          <p:nvPr/>
        </p:nvPicPr>
        <p:blipFill>
          <a:blip r:embed="rId8"/>
          <a:stretch>
            <a:fillRect/>
          </a:stretch>
        </p:blipFill>
        <p:spPr>
          <a:xfrm>
            <a:off x="7147270" y="865862"/>
            <a:ext cx="4340294" cy="2742999"/>
          </a:xfrm>
          <a:prstGeom prst="rect">
            <a:avLst/>
          </a:prstGeom>
        </p:spPr>
      </p:pic>
      <p:pic>
        <p:nvPicPr>
          <p:cNvPr id="15" name="Picture 14"/>
          <p:cNvPicPr>
            <a:picLocks noChangeAspect="1"/>
          </p:cNvPicPr>
          <p:nvPr/>
        </p:nvPicPr>
        <p:blipFill>
          <a:blip r:embed="rId9"/>
          <a:stretch>
            <a:fillRect/>
          </a:stretch>
        </p:blipFill>
        <p:spPr>
          <a:xfrm>
            <a:off x="7268818" y="3833670"/>
            <a:ext cx="4218746" cy="2793043"/>
          </a:xfrm>
          <a:prstGeom prst="rect">
            <a:avLst/>
          </a:prstGeom>
        </p:spPr>
      </p:pic>
    </p:spTree>
    <p:extLst>
      <p:ext uri="{BB962C8B-B14F-4D97-AF65-F5344CB8AC3E}">
        <p14:creationId xmlns:p14="http://schemas.microsoft.com/office/powerpoint/2010/main" val="530006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156"/>
            <a:ext cx="12192000" cy="1096280"/>
          </a:xfrm>
        </p:spPr>
        <p:txBody>
          <a:bodyPr/>
          <a:lstStyle/>
          <a:p>
            <a:r>
              <a:rPr lang="en-US" dirty="0"/>
              <a:t>Multi-Class- OVR</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27</a:t>
            </a:fld>
            <a:endParaRPr lang="en-US" dirty="0"/>
          </a:p>
        </p:txBody>
      </p:sp>
      <p:pic>
        <p:nvPicPr>
          <p:cNvPr id="3" name="Picture 2"/>
          <p:cNvPicPr>
            <a:picLocks noChangeAspect="1"/>
          </p:cNvPicPr>
          <p:nvPr/>
        </p:nvPicPr>
        <p:blipFill>
          <a:blip r:embed="rId2"/>
          <a:stretch>
            <a:fillRect/>
          </a:stretch>
        </p:blipFill>
        <p:spPr>
          <a:xfrm>
            <a:off x="381206" y="1363436"/>
            <a:ext cx="6507663" cy="1092890"/>
          </a:xfrm>
          <a:prstGeom prst="rect">
            <a:avLst/>
          </a:prstGeom>
        </p:spPr>
      </p:pic>
      <p:pic>
        <p:nvPicPr>
          <p:cNvPr id="7" name="Picture 6"/>
          <p:cNvPicPr>
            <a:picLocks noChangeAspect="1"/>
          </p:cNvPicPr>
          <p:nvPr/>
        </p:nvPicPr>
        <p:blipFill>
          <a:blip r:embed="rId3"/>
          <a:stretch>
            <a:fillRect/>
          </a:stretch>
        </p:blipFill>
        <p:spPr>
          <a:xfrm>
            <a:off x="113686" y="2746478"/>
            <a:ext cx="7405530" cy="3044721"/>
          </a:xfrm>
          <a:prstGeom prst="rect">
            <a:avLst/>
          </a:prstGeom>
        </p:spPr>
      </p:pic>
      <p:pic>
        <p:nvPicPr>
          <p:cNvPr id="10" name="Picture 9"/>
          <p:cNvPicPr>
            <a:picLocks noChangeAspect="1"/>
          </p:cNvPicPr>
          <p:nvPr/>
        </p:nvPicPr>
        <p:blipFill>
          <a:blip r:embed="rId4"/>
          <a:stretch>
            <a:fillRect/>
          </a:stretch>
        </p:blipFill>
        <p:spPr>
          <a:xfrm>
            <a:off x="6473687" y="2440699"/>
            <a:ext cx="5444643" cy="3299612"/>
          </a:xfrm>
          <a:prstGeom prst="rect">
            <a:avLst/>
          </a:prstGeom>
        </p:spPr>
      </p:pic>
    </p:spTree>
    <p:extLst>
      <p:ext uri="{BB962C8B-B14F-4D97-AF65-F5344CB8AC3E}">
        <p14:creationId xmlns:p14="http://schemas.microsoft.com/office/powerpoint/2010/main" val="177902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594"/>
            <a:ext cx="12192000" cy="1278842"/>
          </a:xfrm>
        </p:spPr>
        <p:txBody>
          <a:bodyPr>
            <a:normAutofit/>
          </a:bodyPr>
          <a:lstStyle/>
          <a:p>
            <a:r>
              <a:rPr lang="en-US" sz="4000" dirty="0"/>
              <a:t>OVR- predictions and decision boundary</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28</a:t>
            </a:fld>
            <a:endParaRPr lang="en-US" dirty="0"/>
          </a:p>
        </p:txBody>
      </p:sp>
      <p:pic>
        <p:nvPicPr>
          <p:cNvPr id="8" name="Picture 7"/>
          <p:cNvPicPr>
            <a:picLocks noChangeAspect="1"/>
          </p:cNvPicPr>
          <p:nvPr/>
        </p:nvPicPr>
        <p:blipFill>
          <a:blip r:embed="rId2"/>
          <a:stretch>
            <a:fillRect/>
          </a:stretch>
        </p:blipFill>
        <p:spPr>
          <a:xfrm>
            <a:off x="198783" y="1378305"/>
            <a:ext cx="6690405" cy="4134599"/>
          </a:xfrm>
          <a:prstGeom prst="rect">
            <a:avLst/>
          </a:prstGeom>
        </p:spPr>
      </p:pic>
      <p:grpSp>
        <p:nvGrpSpPr>
          <p:cNvPr id="9" name="Group 8"/>
          <p:cNvGrpSpPr/>
          <p:nvPr/>
        </p:nvGrpSpPr>
        <p:grpSpPr>
          <a:xfrm>
            <a:off x="6652591" y="1810727"/>
            <a:ext cx="8786431" cy="2774524"/>
            <a:chOff x="152401" y="1142472"/>
            <a:chExt cx="8786431" cy="1793721"/>
          </a:xfrm>
        </p:grpSpPr>
        <p:pic>
          <p:nvPicPr>
            <p:cNvPr id="5" name="Picture 4"/>
            <p:cNvPicPr>
              <a:picLocks noChangeAspect="1"/>
            </p:cNvPicPr>
            <p:nvPr/>
          </p:nvPicPr>
          <p:blipFill>
            <a:blip r:embed="rId3"/>
            <a:stretch>
              <a:fillRect/>
            </a:stretch>
          </p:blipFill>
          <p:spPr>
            <a:xfrm>
              <a:off x="152401" y="1142472"/>
              <a:ext cx="8786431" cy="1793721"/>
            </a:xfrm>
            <a:prstGeom prst="rect">
              <a:avLst/>
            </a:prstGeom>
          </p:spPr>
        </p:pic>
        <p:sp>
          <p:nvSpPr>
            <p:cNvPr id="6" name="Rectangle 5"/>
            <p:cNvSpPr/>
            <p:nvPr/>
          </p:nvSpPr>
          <p:spPr>
            <a:xfrm>
              <a:off x="301606" y="2229157"/>
              <a:ext cx="6824870" cy="40900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466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594"/>
            <a:ext cx="12192000" cy="1278842"/>
          </a:xfrm>
        </p:spPr>
        <p:txBody>
          <a:bodyPr>
            <a:normAutofit/>
          </a:bodyPr>
          <a:lstStyle/>
          <a:p>
            <a:r>
              <a:rPr lang="en-US" sz="4000" dirty="0"/>
              <a:t>OVR vs OVO -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29</a:t>
            </a:fld>
            <a:endParaRPr lang="en-US" dirty="0"/>
          </a:p>
        </p:txBody>
      </p:sp>
      <p:pic>
        <p:nvPicPr>
          <p:cNvPr id="13" name="Picture 12"/>
          <p:cNvPicPr>
            <a:picLocks noChangeAspect="1"/>
          </p:cNvPicPr>
          <p:nvPr/>
        </p:nvPicPr>
        <p:blipFill>
          <a:blip r:embed="rId2"/>
          <a:stretch>
            <a:fillRect/>
          </a:stretch>
        </p:blipFill>
        <p:spPr>
          <a:xfrm>
            <a:off x="638152" y="3700964"/>
            <a:ext cx="6491709" cy="977088"/>
          </a:xfrm>
          <a:prstGeom prst="rect">
            <a:avLst/>
          </a:prstGeom>
        </p:spPr>
      </p:pic>
      <p:pic>
        <p:nvPicPr>
          <p:cNvPr id="14" name="Picture 13"/>
          <p:cNvPicPr>
            <a:picLocks noChangeAspect="1"/>
          </p:cNvPicPr>
          <p:nvPr/>
        </p:nvPicPr>
        <p:blipFill>
          <a:blip r:embed="rId3"/>
          <a:stretch>
            <a:fillRect/>
          </a:stretch>
        </p:blipFill>
        <p:spPr>
          <a:xfrm>
            <a:off x="786640" y="1680877"/>
            <a:ext cx="5836925" cy="980247"/>
          </a:xfrm>
          <a:prstGeom prst="rect">
            <a:avLst/>
          </a:prstGeom>
        </p:spPr>
      </p:pic>
      <p:sp>
        <p:nvSpPr>
          <p:cNvPr id="10" name="Title 1"/>
          <p:cNvSpPr txBox="1">
            <a:spLocks/>
          </p:cNvSpPr>
          <p:nvPr/>
        </p:nvSpPr>
        <p:spPr>
          <a:xfrm>
            <a:off x="6778486" y="1462828"/>
            <a:ext cx="2736574" cy="12788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b="1" kern="1200">
                <a:solidFill>
                  <a:srgbClr val="434343"/>
                </a:solidFill>
                <a:latin typeface="Museo Sans 500" panose="02000000000000000000" pitchFamily="50" charset="0"/>
                <a:ea typeface="+mj-ea"/>
                <a:cs typeface="Helvetica" panose="020B0604020202020204" pitchFamily="34" charset="0"/>
              </a:defRPr>
            </a:lvl1pPr>
          </a:lstStyle>
          <a:p>
            <a:r>
              <a:rPr lang="en-US" sz="4000" b="0" dirty="0">
                <a:solidFill>
                  <a:srgbClr val="FF0000"/>
                </a:solidFill>
              </a:rPr>
              <a:t>OVR</a:t>
            </a:r>
          </a:p>
        </p:txBody>
      </p:sp>
      <p:sp>
        <p:nvSpPr>
          <p:cNvPr id="11" name="Title 1"/>
          <p:cNvSpPr txBox="1">
            <a:spLocks/>
          </p:cNvSpPr>
          <p:nvPr/>
        </p:nvSpPr>
        <p:spPr>
          <a:xfrm>
            <a:off x="6778486" y="3700964"/>
            <a:ext cx="2736574" cy="12788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b="1" kern="1200">
                <a:solidFill>
                  <a:srgbClr val="434343"/>
                </a:solidFill>
                <a:latin typeface="Museo Sans 500" panose="02000000000000000000" pitchFamily="50" charset="0"/>
                <a:ea typeface="+mj-ea"/>
                <a:cs typeface="Helvetica" panose="020B0604020202020204" pitchFamily="34" charset="0"/>
              </a:defRPr>
            </a:lvl1pPr>
          </a:lstStyle>
          <a:p>
            <a:r>
              <a:rPr lang="en-US" sz="4000" b="0" dirty="0">
                <a:solidFill>
                  <a:srgbClr val="FF0000"/>
                </a:solidFill>
              </a:rPr>
              <a:t>OVO</a:t>
            </a:r>
          </a:p>
        </p:txBody>
      </p:sp>
    </p:spTree>
    <p:extLst>
      <p:ext uri="{BB962C8B-B14F-4D97-AF65-F5344CB8AC3E}">
        <p14:creationId xmlns:p14="http://schemas.microsoft.com/office/powerpoint/2010/main" val="9009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p:txBody>
          <a:bodyPr/>
          <a:lstStyle/>
          <a:p>
            <a:r>
              <a:rPr lang="en-US" dirty="0"/>
              <a:t>Linear SVM Classification – Hard Margin </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3</a:t>
            </a:fld>
            <a:endParaRPr lang="en-US" dirty="0"/>
          </a:p>
        </p:txBody>
      </p:sp>
      <p:grpSp>
        <p:nvGrpSpPr>
          <p:cNvPr id="37" name="Group 36">
            <a:extLst>
              <a:ext uri="{FF2B5EF4-FFF2-40B4-BE49-F238E27FC236}">
                <a16:creationId xmlns:a16="http://schemas.microsoft.com/office/drawing/2014/main" id="{34AF3C8A-6928-858D-C4E2-3F01CA8ADAB6}"/>
              </a:ext>
            </a:extLst>
          </p:cNvPr>
          <p:cNvGrpSpPr/>
          <p:nvPr/>
        </p:nvGrpSpPr>
        <p:grpSpPr>
          <a:xfrm>
            <a:off x="1075839" y="1866964"/>
            <a:ext cx="4852429" cy="673316"/>
            <a:chOff x="1442240" y="2311930"/>
            <a:chExt cx="4852429" cy="673316"/>
          </a:xfrm>
        </p:grpSpPr>
        <p:grpSp>
          <p:nvGrpSpPr>
            <p:cNvPr id="31" name="Group 30"/>
            <p:cNvGrpSpPr/>
            <p:nvPr/>
          </p:nvGrpSpPr>
          <p:grpSpPr>
            <a:xfrm>
              <a:off x="1442240" y="2474339"/>
              <a:ext cx="4852429" cy="510907"/>
              <a:chOff x="2012396" y="2603432"/>
              <a:chExt cx="4324350" cy="367812"/>
            </a:xfrm>
          </p:grpSpPr>
          <p:sp>
            <p:nvSpPr>
              <p:cNvPr id="7" name="Line 4"/>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 name="AutoShape 5"/>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8"/>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9"/>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0"/>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55"/>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23" name="AutoShape 9"/>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11"/>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2"/>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3"/>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12"/>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12"/>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36" name="Straight Connector 35">
              <a:extLst>
                <a:ext uri="{FF2B5EF4-FFF2-40B4-BE49-F238E27FC236}">
                  <a16:creationId xmlns:a16="http://schemas.microsoft.com/office/drawing/2014/main" id="{53C59582-1488-108E-8B9B-6BB9DBA6C503}"/>
                </a:ext>
              </a:extLst>
            </p:cNvPr>
            <p:cNvCxnSpPr/>
            <p:nvPr/>
          </p:nvCxnSpPr>
          <p:spPr>
            <a:xfrm>
              <a:off x="3012141" y="2311930"/>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1143437D-33C1-71C7-E52C-140AE87485BC}"/>
              </a:ext>
            </a:extLst>
          </p:cNvPr>
          <p:cNvGrpSpPr/>
          <p:nvPr/>
        </p:nvGrpSpPr>
        <p:grpSpPr>
          <a:xfrm>
            <a:off x="1075839" y="2733782"/>
            <a:ext cx="4852429" cy="975930"/>
            <a:chOff x="1442240" y="2926581"/>
            <a:chExt cx="4852429" cy="975930"/>
          </a:xfrm>
        </p:grpSpPr>
        <p:grpSp>
          <p:nvGrpSpPr>
            <p:cNvPr id="38" name="Group 37">
              <a:extLst>
                <a:ext uri="{FF2B5EF4-FFF2-40B4-BE49-F238E27FC236}">
                  <a16:creationId xmlns:a16="http://schemas.microsoft.com/office/drawing/2014/main" id="{85327BB1-2821-2E81-11DB-5F47D0203883}"/>
                </a:ext>
              </a:extLst>
            </p:cNvPr>
            <p:cNvGrpSpPr/>
            <p:nvPr/>
          </p:nvGrpSpPr>
          <p:grpSpPr>
            <a:xfrm>
              <a:off x="1442240" y="3229195"/>
              <a:ext cx="4852429" cy="673316"/>
              <a:chOff x="1442240" y="2311930"/>
              <a:chExt cx="4852429" cy="673316"/>
            </a:xfrm>
          </p:grpSpPr>
          <p:grpSp>
            <p:nvGrpSpPr>
              <p:cNvPr id="39" name="Group 38">
                <a:extLst>
                  <a:ext uri="{FF2B5EF4-FFF2-40B4-BE49-F238E27FC236}">
                    <a16:creationId xmlns:a16="http://schemas.microsoft.com/office/drawing/2014/main" id="{9ECE9357-D8B1-E441-330D-3827C888D7D5}"/>
                  </a:ext>
                </a:extLst>
              </p:cNvPr>
              <p:cNvGrpSpPr/>
              <p:nvPr/>
            </p:nvGrpSpPr>
            <p:grpSpPr>
              <a:xfrm>
                <a:off x="1442240" y="2474339"/>
                <a:ext cx="4852429" cy="510907"/>
                <a:chOff x="2012396" y="2603432"/>
                <a:chExt cx="4324350" cy="367812"/>
              </a:xfrm>
            </p:grpSpPr>
            <p:sp>
              <p:nvSpPr>
                <p:cNvPr id="41" name="Line 4">
                  <a:extLst>
                    <a:ext uri="{FF2B5EF4-FFF2-40B4-BE49-F238E27FC236}">
                      <a16:creationId xmlns:a16="http://schemas.microsoft.com/office/drawing/2014/main" id="{096670FF-3BD1-29D6-4B59-215D11E86054}"/>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2" name="AutoShape 5">
                  <a:extLst>
                    <a:ext uri="{FF2B5EF4-FFF2-40B4-BE49-F238E27FC236}">
                      <a16:creationId xmlns:a16="http://schemas.microsoft.com/office/drawing/2014/main" id="{AD375938-A709-525B-8A85-125587BE7E2D}"/>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8">
                  <a:extLst>
                    <a:ext uri="{FF2B5EF4-FFF2-40B4-BE49-F238E27FC236}">
                      <a16:creationId xmlns:a16="http://schemas.microsoft.com/office/drawing/2014/main" id="{72D703C0-F917-5F16-797D-C92B77A92485}"/>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9">
                  <a:extLst>
                    <a:ext uri="{FF2B5EF4-FFF2-40B4-BE49-F238E27FC236}">
                      <a16:creationId xmlns:a16="http://schemas.microsoft.com/office/drawing/2014/main" id="{CF191D0B-9D05-C657-5AAA-0A07C1089C27}"/>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10">
                  <a:extLst>
                    <a:ext uri="{FF2B5EF4-FFF2-40B4-BE49-F238E27FC236}">
                      <a16:creationId xmlns:a16="http://schemas.microsoft.com/office/drawing/2014/main" id="{6004A002-B593-F1DA-910C-D2C4B838A043}"/>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Text Box 55">
                  <a:extLst>
                    <a:ext uri="{FF2B5EF4-FFF2-40B4-BE49-F238E27FC236}">
                      <a16:creationId xmlns:a16="http://schemas.microsoft.com/office/drawing/2014/main" id="{76F255FA-0AB1-ABAC-760E-B8DB42F77931}"/>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47" name="AutoShape 9">
                  <a:extLst>
                    <a:ext uri="{FF2B5EF4-FFF2-40B4-BE49-F238E27FC236}">
                      <a16:creationId xmlns:a16="http://schemas.microsoft.com/office/drawing/2014/main" id="{5DAA275D-AD8C-AC75-AFFA-5B8B346B59AE}"/>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9">
                  <a:extLst>
                    <a:ext uri="{FF2B5EF4-FFF2-40B4-BE49-F238E27FC236}">
                      <a16:creationId xmlns:a16="http://schemas.microsoft.com/office/drawing/2014/main" id="{66B65FA2-2712-6DA9-5123-63C2FF65E621}"/>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11">
                  <a:extLst>
                    <a:ext uri="{FF2B5EF4-FFF2-40B4-BE49-F238E27FC236}">
                      <a16:creationId xmlns:a16="http://schemas.microsoft.com/office/drawing/2014/main" id="{6554F6C3-8847-71BD-204C-E82AC58B95C6}"/>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12">
                  <a:extLst>
                    <a:ext uri="{FF2B5EF4-FFF2-40B4-BE49-F238E27FC236}">
                      <a16:creationId xmlns:a16="http://schemas.microsoft.com/office/drawing/2014/main" id="{34A5DF28-2354-61E9-8073-BAEF00913FB6}"/>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3">
                  <a:extLst>
                    <a:ext uri="{FF2B5EF4-FFF2-40B4-BE49-F238E27FC236}">
                      <a16:creationId xmlns:a16="http://schemas.microsoft.com/office/drawing/2014/main" id="{6126DF34-51E6-4F5C-0E13-B87808DF327C}"/>
                    </a:ext>
                  </a:extLst>
                </p:cNvPr>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12">
                  <a:extLst>
                    <a:ext uri="{FF2B5EF4-FFF2-40B4-BE49-F238E27FC236}">
                      <a16:creationId xmlns:a16="http://schemas.microsoft.com/office/drawing/2014/main" id="{F0CBD68E-F980-E44D-D70E-4D31436DF082}"/>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AutoShape 12">
                  <a:extLst>
                    <a:ext uri="{FF2B5EF4-FFF2-40B4-BE49-F238E27FC236}">
                      <a16:creationId xmlns:a16="http://schemas.microsoft.com/office/drawing/2014/main" id="{A4EC5429-52EC-6F84-6DE8-3E5A47FF086C}"/>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AutoShape 12">
                  <a:extLst>
                    <a:ext uri="{FF2B5EF4-FFF2-40B4-BE49-F238E27FC236}">
                      <a16:creationId xmlns:a16="http://schemas.microsoft.com/office/drawing/2014/main" id="{81072840-BBA1-64C8-9073-ECD2DCB41D22}"/>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40" name="Straight Connector 39">
                <a:extLst>
                  <a:ext uri="{FF2B5EF4-FFF2-40B4-BE49-F238E27FC236}">
                    <a16:creationId xmlns:a16="http://schemas.microsoft.com/office/drawing/2014/main" id="{06FE8D2C-D9AF-AC4B-7690-91243CAB16F7}"/>
                  </a:ext>
                </a:extLst>
              </p:cNvPr>
              <p:cNvCxnSpPr/>
              <p:nvPr/>
            </p:nvCxnSpPr>
            <p:spPr>
              <a:xfrm>
                <a:off x="3012141" y="2311930"/>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5" name="AutoShape 10">
              <a:extLst>
                <a:ext uri="{FF2B5EF4-FFF2-40B4-BE49-F238E27FC236}">
                  <a16:creationId xmlns:a16="http://schemas.microsoft.com/office/drawing/2014/main" id="{E6A73729-15A6-58D7-65D0-65424070A265}"/>
                </a:ext>
              </a:extLst>
            </p:cNvPr>
            <p:cNvSpPr>
              <a:spLocks noChangeArrowheads="1"/>
            </p:cNvSpPr>
            <p:nvPr/>
          </p:nvSpPr>
          <p:spPr bwMode="auto">
            <a:xfrm>
              <a:off x="3110899" y="3391651"/>
              <a:ext cx="99756" cy="123486"/>
            </a:xfrm>
            <a:prstGeom prst="octagon">
              <a:avLst>
                <a:gd name="adj" fmla="val 29287"/>
              </a:avLst>
            </a:prstGeom>
            <a:solidFill>
              <a:schemeClr val="bg2">
                <a:lumMod val="90000"/>
              </a:schemeClr>
            </a:solidFill>
            <a:ln w="25400" algn="ctr">
              <a:solidFill>
                <a:schemeClr val="tx1"/>
              </a:solidFill>
              <a:miter lim="800000"/>
              <a:headEnd/>
              <a:tailEnd/>
            </a:ln>
            <a:effectLst/>
          </p:spPr>
          <p:txBody>
            <a:bodyPr wrap="none" anchor="ctr"/>
            <a:lstStyle/>
            <a:p>
              <a:endParaRPr lang="en-US" dirty="0"/>
            </a:p>
          </p:txBody>
        </p:sp>
        <p:cxnSp>
          <p:nvCxnSpPr>
            <p:cNvPr id="58" name="Straight Arrow Connector 57">
              <a:extLst>
                <a:ext uri="{FF2B5EF4-FFF2-40B4-BE49-F238E27FC236}">
                  <a16:creationId xmlns:a16="http://schemas.microsoft.com/office/drawing/2014/main" id="{22FBEE86-43B5-2077-0D17-02ADE7A4ED09}"/>
                </a:ext>
              </a:extLst>
            </p:cNvPr>
            <p:cNvCxnSpPr/>
            <p:nvPr/>
          </p:nvCxnSpPr>
          <p:spPr>
            <a:xfrm flipV="1">
              <a:off x="3210655" y="3091070"/>
              <a:ext cx="675545"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040C9E-C35F-AED0-F7E7-20297761B1AF}"/>
                </a:ext>
              </a:extLst>
            </p:cNvPr>
            <p:cNvSpPr txBox="1"/>
            <p:nvPr/>
          </p:nvSpPr>
          <p:spPr>
            <a:xfrm>
              <a:off x="3860591" y="2926581"/>
              <a:ext cx="2027928" cy="276999"/>
            </a:xfrm>
            <a:prstGeom prst="rect">
              <a:avLst/>
            </a:prstGeom>
            <a:noFill/>
          </p:spPr>
          <p:txBody>
            <a:bodyPr wrap="square" rtlCol="0">
              <a:spAutoFit/>
            </a:bodyPr>
            <a:lstStyle/>
            <a:p>
              <a:r>
                <a:rPr lang="en-US" sz="1200" dirty="0"/>
                <a:t>New data point</a:t>
              </a:r>
            </a:p>
          </p:txBody>
        </p:sp>
      </p:grpSp>
      <p:grpSp>
        <p:nvGrpSpPr>
          <p:cNvPr id="95" name="Group 94">
            <a:extLst>
              <a:ext uri="{FF2B5EF4-FFF2-40B4-BE49-F238E27FC236}">
                <a16:creationId xmlns:a16="http://schemas.microsoft.com/office/drawing/2014/main" id="{1464A517-6B0C-37DD-EE8F-F812932A6A77}"/>
              </a:ext>
            </a:extLst>
          </p:cNvPr>
          <p:cNvGrpSpPr/>
          <p:nvPr/>
        </p:nvGrpSpPr>
        <p:grpSpPr>
          <a:xfrm>
            <a:off x="6664131" y="2749356"/>
            <a:ext cx="4852429" cy="975930"/>
            <a:chOff x="1442240" y="2926581"/>
            <a:chExt cx="4852429" cy="975930"/>
          </a:xfrm>
        </p:grpSpPr>
        <p:grpSp>
          <p:nvGrpSpPr>
            <p:cNvPr id="96" name="Group 95">
              <a:extLst>
                <a:ext uri="{FF2B5EF4-FFF2-40B4-BE49-F238E27FC236}">
                  <a16:creationId xmlns:a16="http://schemas.microsoft.com/office/drawing/2014/main" id="{75A7E2C3-E79F-311C-701F-A6F12C7C69D3}"/>
                </a:ext>
              </a:extLst>
            </p:cNvPr>
            <p:cNvGrpSpPr/>
            <p:nvPr/>
          </p:nvGrpSpPr>
          <p:grpSpPr>
            <a:xfrm>
              <a:off x="1442240" y="3229195"/>
              <a:ext cx="4852429" cy="673316"/>
              <a:chOff x="1442240" y="2311930"/>
              <a:chExt cx="4852429" cy="673316"/>
            </a:xfrm>
          </p:grpSpPr>
          <p:grpSp>
            <p:nvGrpSpPr>
              <p:cNvPr id="100" name="Group 99">
                <a:extLst>
                  <a:ext uri="{FF2B5EF4-FFF2-40B4-BE49-F238E27FC236}">
                    <a16:creationId xmlns:a16="http://schemas.microsoft.com/office/drawing/2014/main" id="{D671B480-3743-8C9A-C8E1-967A2A9233E7}"/>
                  </a:ext>
                </a:extLst>
              </p:cNvPr>
              <p:cNvGrpSpPr/>
              <p:nvPr/>
            </p:nvGrpSpPr>
            <p:grpSpPr>
              <a:xfrm>
                <a:off x="1442240" y="2474339"/>
                <a:ext cx="4852429" cy="510907"/>
                <a:chOff x="2012396" y="2603432"/>
                <a:chExt cx="4324350" cy="367812"/>
              </a:xfrm>
            </p:grpSpPr>
            <p:sp>
              <p:nvSpPr>
                <p:cNvPr id="102" name="Line 4">
                  <a:extLst>
                    <a:ext uri="{FF2B5EF4-FFF2-40B4-BE49-F238E27FC236}">
                      <a16:creationId xmlns:a16="http://schemas.microsoft.com/office/drawing/2014/main" id="{31F5F6EB-8275-C472-81EA-99E0961AD396}"/>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3" name="AutoShape 5">
                  <a:extLst>
                    <a:ext uri="{FF2B5EF4-FFF2-40B4-BE49-F238E27FC236}">
                      <a16:creationId xmlns:a16="http://schemas.microsoft.com/office/drawing/2014/main" id="{6CD14359-83AB-DB40-D6A8-837AB8453F7A}"/>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AutoShape 8">
                  <a:extLst>
                    <a:ext uri="{FF2B5EF4-FFF2-40B4-BE49-F238E27FC236}">
                      <a16:creationId xmlns:a16="http://schemas.microsoft.com/office/drawing/2014/main" id="{F51BBF7B-CB51-8948-759F-02C6F4570688}"/>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AutoShape 9">
                  <a:extLst>
                    <a:ext uri="{FF2B5EF4-FFF2-40B4-BE49-F238E27FC236}">
                      <a16:creationId xmlns:a16="http://schemas.microsoft.com/office/drawing/2014/main" id="{3FF46464-1447-0BA2-9C17-BDA2C1823695}"/>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AutoShape 10">
                  <a:extLst>
                    <a:ext uri="{FF2B5EF4-FFF2-40B4-BE49-F238E27FC236}">
                      <a16:creationId xmlns:a16="http://schemas.microsoft.com/office/drawing/2014/main" id="{C8720D53-A32C-AFE8-6908-5F15C292A73D}"/>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55">
                  <a:extLst>
                    <a:ext uri="{FF2B5EF4-FFF2-40B4-BE49-F238E27FC236}">
                      <a16:creationId xmlns:a16="http://schemas.microsoft.com/office/drawing/2014/main" id="{B51E2822-1661-270B-E7BC-60A9D9A6D1F8}"/>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108" name="AutoShape 9">
                  <a:extLst>
                    <a:ext uri="{FF2B5EF4-FFF2-40B4-BE49-F238E27FC236}">
                      <a16:creationId xmlns:a16="http://schemas.microsoft.com/office/drawing/2014/main" id="{6A45F588-6C59-D05F-00A7-FAA634A4A1B6}"/>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AutoShape 9">
                  <a:extLst>
                    <a:ext uri="{FF2B5EF4-FFF2-40B4-BE49-F238E27FC236}">
                      <a16:creationId xmlns:a16="http://schemas.microsoft.com/office/drawing/2014/main" id="{D660247B-56A4-2A98-2520-C486DAD28611}"/>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AutoShape 11">
                  <a:extLst>
                    <a:ext uri="{FF2B5EF4-FFF2-40B4-BE49-F238E27FC236}">
                      <a16:creationId xmlns:a16="http://schemas.microsoft.com/office/drawing/2014/main" id="{63A3737E-B8FE-2215-C2E2-96B7D82C2362}"/>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AutoShape 12">
                  <a:extLst>
                    <a:ext uri="{FF2B5EF4-FFF2-40B4-BE49-F238E27FC236}">
                      <a16:creationId xmlns:a16="http://schemas.microsoft.com/office/drawing/2014/main" id="{18E7510E-A806-A8AE-43DD-EBA4103C2404}"/>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AutoShape 13">
                  <a:extLst>
                    <a:ext uri="{FF2B5EF4-FFF2-40B4-BE49-F238E27FC236}">
                      <a16:creationId xmlns:a16="http://schemas.microsoft.com/office/drawing/2014/main" id="{5A671B56-03F6-0B09-C0F3-E6487380ABE6}"/>
                    </a:ext>
                  </a:extLst>
                </p:cNvPr>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AutoShape 12">
                  <a:extLst>
                    <a:ext uri="{FF2B5EF4-FFF2-40B4-BE49-F238E27FC236}">
                      <a16:creationId xmlns:a16="http://schemas.microsoft.com/office/drawing/2014/main" id="{1F1FC33F-3971-CCAD-0FF6-003160F88953}"/>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AutoShape 12">
                  <a:extLst>
                    <a:ext uri="{FF2B5EF4-FFF2-40B4-BE49-F238E27FC236}">
                      <a16:creationId xmlns:a16="http://schemas.microsoft.com/office/drawing/2014/main" id="{F2B9CA97-BA2E-DC1F-C896-34D751F3C121}"/>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AutoShape 12">
                  <a:extLst>
                    <a:ext uri="{FF2B5EF4-FFF2-40B4-BE49-F238E27FC236}">
                      <a16:creationId xmlns:a16="http://schemas.microsoft.com/office/drawing/2014/main" id="{7DB2F313-923C-C10D-CD14-46D5AED0EE0D}"/>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01" name="Straight Connector 100">
                <a:extLst>
                  <a:ext uri="{FF2B5EF4-FFF2-40B4-BE49-F238E27FC236}">
                    <a16:creationId xmlns:a16="http://schemas.microsoft.com/office/drawing/2014/main" id="{F65BC9AC-C7C8-6A0F-83AF-5D11F19C533C}"/>
                  </a:ext>
                </a:extLst>
              </p:cNvPr>
              <p:cNvCxnSpPr/>
              <p:nvPr/>
            </p:nvCxnSpPr>
            <p:spPr>
              <a:xfrm>
                <a:off x="3012141" y="2311930"/>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7" name="AutoShape 10">
              <a:extLst>
                <a:ext uri="{FF2B5EF4-FFF2-40B4-BE49-F238E27FC236}">
                  <a16:creationId xmlns:a16="http://schemas.microsoft.com/office/drawing/2014/main" id="{6FB99F1C-AB38-B433-2250-E19864C1AE42}"/>
                </a:ext>
              </a:extLst>
            </p:cNvPr>
            <p:cNvSpPr>
              <a:spLocks noChangeArrowheads="1"/>
            </p:cNvSpPr>
            <p:nvPr/>
          </p:nvSpPr>
          <p:spPr bwMode="auto">
            <a:xfrm>
              <a:off x="3110899" y="3391651"/>
              <a:ext cx="99756" cy="123486"/>
            </a:xfrm>
            <a:prstGeom prst="octagon">
              <a:avLst>
                <a:gd name="adj" fmla="val 29287"/>
              </a:avLst>
            </a:prstGeom>
            <a:solidFill>
              <a:srgbClr val="2D14E6"/>
            </a:solidFill>
            <a:ln w="25400" algn="ctr">
              <a:solidFill>
                <a:schemeClr val="accent5">
                  <a:lumMod val="75000"/>
                </a:schemeClr>
              </a:solidFill>
              <a:miter lim="800000"/>
              <a:headEnd/>
              <a:tailEnd/>
            </a:ln>
            <a:effectLst/>
          </p:spPr>
          <p:txBody>
            <a:bodyPr wrap="none" anchor="ctr"/>
            <a:lstStyle/>
            <a:p>
              <a:endParaRPr lang="en-US" dirty="0"/>
            </a:p>
          </p:txBody>
        </p:sp>
        <p:cxnSp>
          <p:nvCxnSpPr>
            <p:cNvPr id="98" name="Straight Arrow Connector 97">
              <a:extLst>
                <a:ext uri="{FF2B5EF4-FFF2-40B4-BE49-F238E27FC236}">
                  <a16:creationId xmlns:a16="http://schemas.microsoft.com/office/drawing/2014/main" id="{9FFFC09D-5F5C-337A-C2C8-92F780A922B2}"/>
                </a:ext>
              </a:extLst>
            </p:cNvPr>
            <p:cNvCxnSpPr/>
            <p:nvPr/>
          </p:nvCxnSpPr>
          <p:spPr>
            <a:xfrm flipV="1">
              <a:off x="3210655" y="3091070"/>
              <a:ext cx="675545"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0604777-67D0-DC06-55F0-719BAE48B295}"/>
                </a:ext>
              </a:extLst>
            </p:cNvPr>
            <p:cNvSpPr txBox="1"/>
            <p:nvPr/>
          </p:nvSpPr>
          <p:spPr>
            <a:xfrm>
              <a:off x="3860591" y="2926581"/>
              <a:ext cx="2027928" cy="276999"/>
            </a:xfrm>
            <a:prstGeom prst="rect">
              <a:avLst/>
            </a:prstGeom>
            <a:noFill/>
          </p:spPr>
          <p:txBody>
            <a:bodyPr wrap="square" rtlCol="0">
              <a:spAutoFit/>
            </a:bodyPr>
            <a:lstStyle/>
            <a:p>
              <a:r>
                <a:rPr lang="en-US" sz="1200" dirty="0"/>
                <a:t>Prediction for new point</a:t>
              </a:r>
            </a:p>
          </p:txBody>
        </p:sp>
      </p:grpSp>
      <p:sp>
        <p:nvSpPr>
          <p:cNvPr id="3" name="TextBox 2">
            <a:extLst>
              <a:ext uri="{FF2B5EF4-FFF2-40B4-BE49-F238E27FC236}">
                <a16:creationId xmlns:a16="http://schemas.microsoft.com/office/drawing/2014/main" id="{505DEDD5-595D-93CB-207B-CBB6B825C5B0}"/>
              </a:ext>
            </a:extLst>
          </p:cNvPr>
          <p:cNvSpPr txBox="1"/>
          <p:nvPr/>
        </p:nvSpPr>
        <p:spPr>
          <a:xfrm>
            <a:off x="836389" y="4056727"/>
            <a:ext cx="7823517" cy="2308324"/>
          </a:xfrm>
          <a:prstGeom prst="rect">
            <a:avLst/>
          </a:prstGeom>
          <a:noFill/>
        </p:spPr>
        <p:txBody>
          <a:bodyPr wrap="square" rtlCol="0">
            <a:spAutoFit/>
          </a:bodyPr>
          <a:lstStyle/>
          <a:p>
            <a:r>
              <a:rPr lang="en-US" dirty="0"/>
              <a:t>The decision boundary is too close to the data</a:t>
            </a:r>
          </a:p>
          <a:p>
            <a:endParaRPr lang="en-US" dirty="0"/>
          </a:p>
          <a:p>
            <a:r>
              <a:rPr lang="en-US" dirty="0"/>
              <a:t>Another way to say it is that the decision boundary is believing the data too much. The decision boundary was very sensitive to training data.</a:t>
            </a:r>
          </a:p>
          <a:p>
            <a:endParaRPr lang="en-US" dirty="0"/>
          </a:p>
          <a:p>
            <a:r>
              <a:rPr lang="en-US" dirty="0"/>
              <a:t>What does this mean?</a:t>
            </a:r>
          </a:p>
          <a:p>
            <a:endParaRPr lang="en-US" dirty="0"/>
          </a:p>
          <a:p>
            <a:r>
              <a:rPr lang="en-US" dirty="0"/>
              <a:t>• Overfitting!</a:t>
            </a:r>
          </a:p>
        </p:txBody>
      </p:sp>
    </p:spTree>
    <p:extLst>
      <p:ext uri="{BB962C8B-B14F-4D97-AF65-F5344CB8AC3E}">
        <p14:creationId xmlns:p14="http://schemas.microsoft.com/office/powerpoint/2010/main" val="384549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594"/>
            <a:ext cx="12192000" cy="1278842"/>
          </a:xfrm>
        </p:spPr>
        <p:txBody>
          <a:bodyPr>
            <a:normAutofit/>
          </a:bodyPr>
          <a:lstStyle/>
          <a:p>
            <a:r>
              <a:rPr lang="en-US" sz="4000" dirty="0"/>
              <a:t>OVO- predictions and decision boundary</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30</a:t>
            </a:fld>
            <a:endParaRPr lang="en-US" dirty="0"/>
          </a:p>
        </p:txBody>
      </p:sp>
      <p:pic>
        <p:nvPicPr>
          <p:cNvPr id="3" name="Picture 2"/>
          <p:cNvPicPr>
            <a:picLocks noChangeAspect="1"/>
          </p:cNvPicPr>
          <p:nvPr/>
        </p:nvPicPr>
        <p:blipFill>
          <a:blip r:embed="rId2"/>
          <a:stretch>
            <a:fillRect/>
          </a:stretch>
        </p:blipFill>
        <p:spPr>
          <a:xfrm>
            <a:off x="1623392" y="1311676"/>
            <a:ext cx="8635654" cy="4932170"/>
          </a:xfrm>
          <a:prstGeom prst="rect">
            <a:avLst/>
          </a:prstGeom>
        </p:spPr>
      </p:pic>
    </p:spTree>
    <p:extLst>
      <p:ext uri="{BB962C8B-B14F-4D97-AF65-F5344CB8AC3E}">
        <p14:creationId xmlns:p14="http://schemas.microsoft.com/office/powerpoint/2010/main" val="244058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3" y="84594"/>
            <a:ext cx="12192000" cy="1096280"/>
          </a:xfrm>
        </p:spPr>
        <p:txBody>
          <a:bodyPr/>
          <a:lstStyle/>
          <a:p>
            <a:r>
              <a:rPr lang="en-US" dirty="0" err="1"/>
              <a:t>Scikit</a:t>
            </a:r>
            <a:r>
              <a:rPr lang="en-US" dirty="0"/>
              <a:t> Learn</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31</a:t>
            </a:fld>
            <a:endParaRPr lang="en-US" dirty="0"/>
          </a:p>
        </p:txBody>
      </p:sp>
      <p:sp>
        <p:nvSpPr>
          <p:cNvPr id="5" name="Rectangle 1"/>
          <p:cNvSpPr>
            <a:spLocks noChangeArrowheads="1"/>
          </p:cNvSpPr>
          <p:nvPr/>
        </p:nvSpPr>
        <p:spPr bwMode="auto">
          <a:xfrm>
            <a:off x="927651" y="448074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927651" y="1259882"/>
                <a:ext cx="10171044" cy="5107788"/>
              </a:xfrm>
              <a:prstGeom prst="rect">
                <a:avLst/>
              </a:prstGeom>
            </p:spPr>
            <p:txBody>
              <a:bodyPr vert="horz" lIns="91440" tIns="45720" rIns="91440" bIns="45720" rtlCol="0" anchor="t">
                <a:normAutofit fontScale="92500" lnSpcReduction="20000"/>
              </a:bodyPr>
              <a:lstStyle/>
              <a:p>
                <a:pPr marL="228600" indent="-228600">
                  <a:lnSpc>
                    <a:spcPct val="90000"/>
                  </a:lnSpc>
                  <a:spcBef>
                    <a:spcPts val="1000"/>
                  </a:spcBef>
                  <a:buFont typeface="Arial" panose="020B0604020202020204" pitchFamily="34" charset="0"/>
                  <a:buChar char="•"/>
                </a:pPr>
                <a:r>
                  <a:rPr lang="en-US" altLang="en-US" sz="2800" dirty="0" err="1">
                    <a:solidFill>
                      <a:srgbClr val="434343"/>
                    </a:solidFill>
                    <a:latin typeface="Times New Roman" panose="02020603050405020304" pitchFamily="18" charset="0"/>
                    <a:cs typeface="Times New Roman" panose="02020603050405020304" pitchFamily="18" charset="0"/>
                  </a:rPr>
                  <a:t>OvO</a:t>
                </a:r>
                <a:r>
                  <a:rPr lang="en-US" altLang="en-US" sz="2800" dirty="0">
                    <a:solidFill>
                      <a:srgbClr val="434343"/>
                    </a:solidFill>
                    <a:latin typeface="Times New Roman" panose="02020603050405020304" pitchFamily="18" charset="0"/>
                    <a:cs typeface="Times New Roman" panose="02020603050405020304" pitchFamily="18" charset="0"/>
                  </a:rPr>
                  <a:t>: only SVC</a:t>
                </a:r>
              </a:p>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altLang="en-US" sz="2800" dirty="0" err="1">
                    <a:solidFill>
                      <a:srgbClr val="434343"/>
                    </a:solidFill>
                    <a:latin typeface="Times New Roman" panose="02020603050405020304" pitchFamily="18" charset="0"/>
                    <a:cs typeface="Times New Roman" panose="02020603050405020304" pitchFamily="18" charset="0"/>
                  </a:rPr>
                  <a:t>OvR</a:t>
                </a:r>
                <a:r>
                  <a:rPr lang="en-US" altLang="en-US" sz="2800" dirty="0">
                    <a:solidFill>
                      <a:srgbClr val="434343"/>
                    </a:solidFill>
                    <a:latin typeface="Times New Roman" panose="02020603050405020304" pitchFamily="18" charset="0"/>
                    <a:cs typeface="Times New Roman" panose="02020603050405020304" pitchFamily="18" charset="0"/>
                  </a:rPr>
                  <a:t>: default for all linear models except for logistic regression</a:t>
                </a:r>
              </a:p>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altLang="en-US" sz="2800" dirty="0" err="1">
                    <a:solidFill>
                      <a:srgbClr val="434343"/>
                    </a:solidFill>
                    <a:latin typeface="Times New Roman" panose="02020603050405020304" pitchFamily="18" charset="0"/>
                    <a:cs typeface="Times New Roman" panose="02020603050405020304" pitchFamily="18" charset="0"/>
                  </a:rPr>
                  <a:t>LogisticRegression</a:t>
                </a:r>
                <a:r>
                  <a:rPr lang="en-US" altLang="en-US" sz="2800" dirty="0">
                    <a:solidFill>
                      <a:srgbClr val="434343"/>
                    </a:solidFill>
                    <a:latin typeface="Times New Roman" panose="02020603050405020304" pitchFamily="18" charset="0"/>
                    <a:cs typeface="Times New Roman" panose="02020603050405020304" pitchFamily="18" charset="0"/>
                  </a:rPr>
                  <a:t> (</a:t>
                </a:r>
                <a:r>
                  <a:rPr lang="en-US" altLang="en-US" sz="2800" dirty="0" err="1">
                    <a:solidFill>
                      <a:srgbClr val="434343"/>
                    </a:solidFill>
                    <a:latin typeface="Times New Roman" panose="02020603050405020304" pitchFamily="18" charset="0"/>
                    <a:cs typeface="Times New Roman" panose="02020603050405020304" pitchFamily="18" charset="0"/>
                  </a:rPr>
                  <a:t>multi_class</a:t>
                </a:r>
                <a:r>
                  <a:rPr lang="en-US" altLang="en-US" sz="2800" dirty="0">
                    <a:solidFill>
                      <a:srgbClr val="434343"/>
                    </a:solidFill>
                    <a:latin typeface="Times New Roman" panose="02020603050405020304" pitchFamily="18" charset="0"/>
                    <a:cs typeface="Times New Roman" panose="02020603050405020304" pitchFamily="18" charset="0"/>
                  </a:rPr>
                  <a:t>='auto')</a:t>
                </a:r>
              </a:p>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altLang="en-US" sz="2800" dirty="0" err="1">
                    <a:solidFill>
                      <a:srgbClr val="434343"/>
                    </a:solidFill>
                    <a:latin typeface="Times New Roman" panose="02020603050405020304" pitchFamily="18" charset="0"/>
                    <a:cs typeface="Times New Roman" panose="02020603050405020304" pitchFamily="18" charset="0"/>
                  </a:rPr>
                  <a:t>clf.decision_function</a:t>
                </a:r>
                <a:r>
                  <a:rPr lang="en-US" altLang="en-US" sz="2800" dirty="0">
                    <a:solidFill>
                      <a:srgbClr val="434343"/>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𝑤</m:t>
                        </m:r>
                      </m:e>
                      <m:sup>
                        <m:r>
                          <a:rPr lang="en-US" sz="2800" i="1" dirty="0">
                            <a:latin typeface="Cambria Math" panose="02040503050406030204" pitchFamily="18" charset="0"/>
                          </a:rPr>
                          <m:t>𝑇</m:t>
                        </m:r>
                      </m:sup>
                    </m:sSup>
                    <m:r>
                      <a:rPr lang="en-US" sz="2800" i="1" dirty="0">
                        <a:latin typeface="Cambria Math" panose="02040503050406030204" pitchFamily="18" charset="0"/>
                      </a:rPr>
                      <m:t>𝑥</m:t>
                    </m:r>
                    <m:r>
                      <a:rPr lang="en-US" sz="2800" i="1" dirty="0">
                        <a:latin typeface="Cambria Math" panose="02040503050406030204" pitchFamily="18" charset="0"/>
                      </a:rPr>
                      <m:t>+</m:t>
                    </m:r>
                    <m:r>
                      <a:rPr lang="en-US" sz="2800" i="1" dirty="0">
                        <a:latin typeface="Cambria Math" panose="02040503050406030204" pitchFamily="18" charset="0"/>
                      </a:rPr>
                      <m:t>𝑏</m:t>
                    </m:r>
                  </m:oMath>
                </a14:m>
                <a:r>
                  <a:rPr lang="en-US" altLang="en-US" sz="2800" dirty="0">
                    <a:solidFill>
                      <a:srgbClr val="434343"/>
                    </a:solidFill>
                    <a:latin typeface="Times New Roman" panose="02020603050405020304" pitchFamily="18" charset="0"/>
                    <a:cs typeface="Times New Roman" panose="02020603050405020304" pitchFamily="18" charset="0"/>
                  </a:rPr>
                  <a:t>)</a:t>
                </a:r>
              </a:p>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altLang="en-US" sz="2800" dirty="0" err="1">
                    <a:solidFill>
                      <a:srgbClr val="434343"/>
                    </a:solidFill>
                    <a:latin typeface="Times New Roman" panose="02020603050405020304" pitchFamily="18" charset="0"/>
                    <a:cs typeface="Times New Roman" panose="02020603050405020304" pitchFamily="18" charset="0"/>
                  </a:rPr>
                  <a:t>logreg.predict_proba</a:t>
                </a: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altLang="en-US" sz="2800" dirty="0">
                    <a:solidFill>
                      <a:srgbClr val="434343"/>
                    </a:solidFill>
                    <a:latin typeface="Times New Roman" panose="02020603050405020304" pitchFamily="18" charset="0"/>
                    <a:cs typeface="Times New Roman" panose="02020603050405020304" pitchFamily="18" charset="0"/>
                  </a:rPr>
                  <a:t>SVC(probability=True) - will discuss later – usually takes long and results are not that good</a:t>
                </a:r>
              </a:p>
            </p:txBody>
          </p:sp>
        </mc:Choice>
        <mc:Fallback xmlns="">
          <p:sp>
            <p:nvSpPr>
              <p:cNvPr id="6" name="Rectangle 5"/>
              <p:cNvSpPr>
                <a:spLocks noRot="1" noChangeAspect="1" noMove="1" noResize="1" noEditPoints="1" noAdjustHandles="1" noChangeArrowheads="1" noChangeShapeType="1" noTextEdit="1"/>
              </p:cNvSpPr>
              <p:nvPr/>
            </p:nvSpPr>
            <p:spPr>
              <a:xfrm>
                <a:off x="927651" y="1259882"/>
                <a:ext cx="10171044" cy="5107788"/>
              </a:xfrm>
              <a:prstGeom prst="rect">
                <a:avLst/>
              </a:prstGeom>
              <a:blipFill>
                <a:blip r:embed="rId2"/>
                <a:stretch>
                  <a:fillRect l="-899" t="-3341"/>
                </a:stretch>
              </a:blipFill>
            </p:spPr>
            <p:txBody>
              <a:bodyPr/>
              <a:lstStyle/>
              <a:p>
                <a:r>
                  <a:rPr lang="en-US">
                    <a:noFill/>
                  </a:rPr>
                  <a:t> </a:t>
                </a:r>
              </a:p>
            </p:txBody>
          </p:sp>
        </mc:Fallback>
      </mc:AlternateContent>
    </p:spTree>
    <p:extLst>
      <p:ext uri="{BB962C8B-B14F-4D97-AF65-F5344CB8AC3E}">
        <p14:creationId xmlns:p14="http://schemas.microsoft.com/office/powerpoint/2010/main" val="8811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63" y="163602"/>
            <a:ext cx="12192000" cy="1096280"/>
          </a:xfrm>
        </p:spPr>
        <p:txBody>
          <a:bodyPr/>
          <a:lstStyle/>
          <a:p>
            <a:r>
              <a:rPr lang="en-US" dirty="0"/>
              <a:t>Solver Choices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32</a:t>
            </a:fld>
            <a:endParaRPr lang="en-US" dirty="0"/>
          </a:p>
        </p:txBody>
      </p:sp>
      <p:sp>
        <p:nvSpPr>
          <p:cNvPr id="5" name="Rectangle 1"/>
          <p:cNvSpPr>
            <a:spLocks noChangeArrowheads="1"/>
          </p:cNvSpPr>
          <p:nvPr/>
        </p:nvSpPr>
        <p:spPr bwMode="auto">
          <a:xfrm>
            <a:off x="927651" y="448074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927651" y="1259882"/>
            <a:ext cx="10171044" cy="5107788"/>
          </a:xfrm>
          <a:prstGeom prst="rect">
            <a:avLst/>
          </a:prstGeom>
        </p:spPr>
        <p:txBody>
          <a:bodyPr vert="horz" lIns="91440" tIns="45720" rIns="91440" bIns="45720" rtlCol="0" anchor="t">
            <a:normAutofit/>
          </a:bodyPr>
          <a:lstStyle/>
          <a:p>
            <a:pPr marL="228600" indent="-228600">
              <a:lnSpc>
                <a:spcPct val="90000"/>
              </a:lnSpc>
              <a:spcBef>
                <a:spcPts val="1000"/>
              </a:spcBef>
              <a:buFont typeface="Arial" panose="020B0604020202020204" pitchFamily="34" charset="0"/>
              <a:buChar char="•"/>
            </a:pPr>
            <a:endParaRPr lang="en-US" altLang="en-US" sz="2800" dirty="0">
              <a:solidFill>
                <a:srgbClr val="434343"/>
              </a:solidFill>
              <a:latin typeface="Times New Roman" panose="02020603050405020304" pitchFamily="18" charset="0"/>
              <a:cs typeface="Times New Roman" panose="02020603050405020304" pitchFamily="18" charset="0"/>
            </a:endParaRPr>
          </a:p>
        </p:txBody>
      </p:sp>
      <p:sp>
        <p:nvSpPr>
          <p:cNvPr id="7" name="Rectangle 6"/>
          <p:cNvSpPr/>
          <p:nvPr/>
        </p:nvSpPr>
        <p:spPr>
          <a:xfrm>
            <a:off x="971773" y="1551375"/>
            <a:ext cx="9513735" cy="4154984"/>
          </a:xfrm>
          <a:prstGeom prst="rect">
            <a:avLst/>
          </a:prstGeom>
        </p:spPr>
        <p:txBody>
          <a:bodyPr wrap="square">
            <a:spAutoFit/>
          </a:bodyPr>
          <a:lstStyle/>
          <a:p>
            <a:pPr marL="457200" lvl="0" indent="-457200" eaLnBrk="0" fontAlgn="base" hangingPunct="0">
              <a:spcBef>
                <a:spcPct val="0"/>
              </a:spcBef>
              <a:spcAft>
                <a:spcPct val="0"/>
              </a:spcAft>
              <a:buFontTx/>
              <a:buChar char="•"/>
            </a:pPr>
            <a:r>
              <a:rPr lang="en-US" altLang="en-US" sz="2400" dirty="0">
                <a:solidFill>
                  <a:srgbClr val="000000"/>
                </a:solidFill>
                <a:latin typeface="Times New Roman" panose="02020603050405020304" pitchFamily="18" charset="0"/>
                <a:cs typeface="Times New Roman" panose="02020603050405020304" pitchFamily="18" charset="0"/>
              </a:rPr>
              <a:t>Don’t use SVC(kernel='linear'), use </a:t>
            </a:r>
            <a:r>
              <a:rPr lang="en-US" altLang="en-US" sz="2400" dirty="0" err="1">
                <a:solidFill>
                  <a:srgbClr val="000000"/>
                </a:solidFill>
                <a:latin typeface="Times New Roman" panose="02020603050405020304" pitchFamily="18" charset="0"/>
                <a:cs typeface="Times New Roman" panose="02020603050405020304" pitchFamily="18" charset="0"/>
              </a:rPr>
              <a:t>LinearSVC</a:t>
            </a: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r>
              <a:rPr lang="en-US" altLang="en-US" sz="2400" dirty="0">
                <a:solidFill>
                  <a:srgbClr val="000000"/>
                </a:solidFill>
                <a:latin typeface="Times New Roman" panose="02020603050405020304" pitchFamily="18" charset="0"/>
                <a:cs typeface="Times New Roman" panose="02020603050405020304" pitchFamily="18" charset="0"/>
              </a:rPr>
              <a:t>For </a:t>
            </a:r>
            <a:r>
              <a:rPr lang="en-US" altLang="en-US" sz="2400" dirty="0" err="1">
                <a:solidFill>
                  <a:srgbClr val="000000"/>
                </a:solidFill>
                <a:latin typeface="Times New Roman" panose="02020603050405020304" pitchFamily="18" charset="0"/>
                <a:cs typeface="Times New Roman" panose="02020603050405020304" pitchFamily="18" charset="0"/>
              </a:rPr>
              <a:t>n_features</a:t>
            </a:r>
            <a:r>
              <a:rPr lang="en-US" altLang="en-US" sz="2400" dirty="0">
                <a:solidFill>
                  <a:srgbClr val="000000"/>
                </a:solidFill>
                <a:latin typeface="Times New Roman" panose="02020603050405020304" pitchFamily="18" charset="0"/>
                <a:cs typeface="Times New Roman" panose="02020603050405020304" pitchFamily="18" charset="0"/>
              </a:rPr>
              <a:t> &gt;&gt; </a:t>
            </a:r>
            <a:r>
              <a:rPr lang="en-US" altLang="en-US" sz="2400" dirty="0" err="1">
                <a:solidFill>
                  <a:srgbClr val="000000"/>
                </a:solidFill>
                <a:latin typeface="Times New Roman" panose="02020603050405020304" pitchFamily="18" charset="0"/>
                <a:cs typeface="Times New Roman" panose="02020603050405020304" pitchFamily="18" charset="0"/>
              </a:rPr>
              <a:t>n_samples</a:t>
            </a:r>
            <a:r>
              <a:rPr lang="en-US" altLang="en-US" sz="2400" dirty="0">
                <a:solidFill>
                  <a:srgbClr val="000000"/>
                </a:solidFill>
                <a:latin typeface="Times New Roman" panose="02020603050405020304" pitchFamily="18" charset="0"/>
                <a:cs typeface="Times New Roman" panose="02020603050405020304" pitchFamily="18" charset="0"/>
              </a:rPr>
              <a:t>: Lars (or </a:t>
            </a:r>
            <a:r>
              <a:rPr lang="en-US" altLang="en-US" sz="2400" dirty="0" err="1">
                <a:solidFill>
                  <a:srgbClr val="000000"/>
                </a:solidFill>
                <a:latin typeface="Times New Roman" panose="02020603050405020304" pitchFamily="18" charset="0"/>
                <a:cs typeface="Times New Roman" panose="02020603050405020304" pitchFamily="18" charset="0"/>
              </a:rPr>
              <a:t>LassoLars</a:t>
            </a:r>
            <a:r>
              <a:rPr lang="en-US" altLang="en-US" sz="2400" dirty="0">
                <a:solidFill>
                  <a:srgbClr val="000000"/>
                </a:solidFill>
                <a:latin typeface="Times New Roman" panose="02020603050405020304" pitchFamily="18" charset="0"/>
                <a:cs typeface="Times New Roman" panose="02020603050405020304" pitchFamily="18" charset="0"/>
              </a:rPr>
              <a:t>) instead of Lasso.</a:t>
            </a:r>
          </a:p>
          <a:p>
            <a:pPr marL="457200" lvl="0" indent="-457200" eaLnBrk="0" fontAlgn="base" hangingPunct="0">
              <a:spcBef>
                <a:spcPct val="0"/>
              </a:spcBef>
              <a:spcAft>
                <a:spcPct val="0"/>
              </a:spcAft>
              <a:buFontTx/>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r>
              <a:rPr lang="en-US" altLang="en-US" sz="2400" dirty="0">
                <a:solidFill>
                  <a:srgbClr val="000000"/>
                </a:solidFill>
                <a:latin typeface="Times New Roman" panose="02020603050405020304" pitchFamily="18" charset="0"/>
                <a:cs typeface="Times New Roman" panose="02020603050405020304" pitchFamily="18" charset="0"/>
              </a:rPr>
              <a:t>For small </a:t>
            </a:r>
            <a:r>
              <a:rPr lang="en-US" altLang="en-US" sz="2400" dirty="0" err="1">
                <a:solidFill>
                  <a:srgbClr val="000000"/>
                </a:solidFill>
                <a:latin typeface="Times New Roman" panose="02020603050405020304" pitchFamily="18" charset="0"/>
                <a:cs typeface="Times New Roman" panose="02020603050405020304" pitchFamily="18" charset="0"/>
              </a:rPr>
              <a:t>n_samples</a:t>
            </a:r>
            <a:r>
              <a:rPr lang="en-US" altLang="en-US" sz="2400" dirty="0">
                <a:solidFill>
                  <a:srgbClr val="000000"/>
                </a:solidFill>
                <a:latin typeface="Times New Roman" panose="02020603050405020304" pitchFamily="18" charset="0"/>
                <a:cs typeface="Times New Roman" panose="02020603050405020304" pitchFamily="18" charset="0"/>
              </a:rPr>
              <a:t> (&lt;10.000?), don’t worry.</a:t>
            </a:r>
          </a:p>
          <a:p>
            <a:pPr marL="457200" lvl="0" indent="-457200" eaLnBrk="0" fontAlgn="base" hangingPunct="0">
              <a:spcBef>
                <a:spcPct val="0"/>
              </a:spcBef>
              <a:spcAft>
                <a:spcPct val="0"/>
              </a:spcAft>
              <a:buFontTx/>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r>
              <a:rPr lang="en-US" altLang="en-US" sz="2400" dirty="0" err="1">
                <a:solidFill>
                  <a:srgbClr val="000000"/>
                </a:solidFill>
                <a:latin typeface="Times New Roman" panose="02020603050405020304" pitchFamily="18" charset="0"/>
                <a:cs typeface="Times New Roman" panose="02020603050405020304" pitchFamily="18" charset="0"/>
              </a:rPr>
              <a:t>LinearSVC</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LogisticRegression</a:t>
            </a:r>
            <a:r>
              <a:rPr lang="en-US" altLang="en-US" sz="2400" dirty="0">
                <a:solidFill>
                  <a:srgbClr val="000000"/>
                </a:solidFill>
                <a:latin typeface="Times New Roman" panose="02020603050405020304" pitchFamily="18" charset="0"/>
                <a:cs typeface="Times New Roman" panose="02020603050405020304" pitchFamily="18" charset="0"/>
              </a:rPr>
              <a:t>: dual=False if </a:t>
            </a:r>
            <a:r>
              <a:rPr lang="en-US" altLang="en-US" sz="2400" dirty="0" err="1">
                <a:solidFill>
                  <a:srgbClr val="000000"/>
                </a:solidFill>
                <a:latin typeface="Times New Roman" panose="02020603050405020304" pitchFamily="18" charset="0"/>
                <a:cs typeface="Times New Roman" panose="02020603050405020304" pitchFamily="18" charset="0"/>
              </a:rPr>
              <a:t>n_samples</a:t>
            </a:r>
            <a:r>
              <a:rPr lang="en-US" altLang="en-US" sz="2400" dirty="0">
                <a:solidFill>
                  <a:srgbClr val="000000"/>
                </a:solidFill>
                <a:latin typeface="Times New Roman" panose="02020603050405020304" pitchFamily="18" charset="0"/>
                <a:cs typeface="Times New Roman" panose="02020603050405020304" pitchFamily="18" charset="0"/>
              </a:rPr>
              <a:t> &gt;&gt; </a:t>
            </a:r>
            <a:r>
              <a:rPr lang="en-US" altLang="en-US" sz="2400" dirty="0" err="1">
                <a:solidFill>
                  <a:srgbClr val="000000"/>
                </a:solidFill>
                <a:latin typeface="Times New Roman" panose="02020603050405020304" pitchFamily="18" charset="0"/>
                <a:cs typeface="Times New Roman" panose="02020603050405020304" pitchFamily="18" charset="0"/>
              </a:rPr>
              <a:t>n_features</a:t>
            </a: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r>
              <a:rPr lang="en-US" altLang="en-US" sz="2400" dirty="0" err="1">
                <a:solidFill>
                  <a:srgbClr val="000000"/>
                </a:solidFill>
                <a:latin typeface="Times New Roman" panose="02020603050405020304" pitchFamily="18" charset="0"/>
                <a:cs typeface="Times New Roman" panose="02020603050405020304" pitchFamily="18" charset="0"/>
              </a:rPr>
              <a:t>LogisticRegression</a:t>
            </a:r>
            <a:r>
              <a:rPr lang="en-US" altLang="en-US" sz="2400" dirty="0">
                <a:solidFill>
                  <a:srgbClr val="000000"/>
                </a:solidFill>
                <a:latin typeface="Times New Roman" panose="02020603050405020304" pitchFamily="18" charset="0"/>
                <a:cs typeface="Times New Roman" panose="02020603050405020304" pitchFamily="18" charset="0"/>
              </a:rPr>
              <a:t>(solver="sag") for </a:t>
            </a:r>
            <a:r>
              <a:rPr lang="en-US" altLang="en-US" sz="2400" dirty="0" err="1">
                <a:solidFill>
                  <a:srgbClr val="000000"/>
                </a:solidFill>
                <a:latin typeface="Times New Roman" panose="02020603050405020304" pitchFamily="18" charset="0"/>
                <a:cs typeface="Times New Roman" panose="02020603050405020304" pitchFamily="18" charset="0"/>
              </a:rPr>
              <a:t>n_samples</a:t>
            </a:r>
            <a:r>
              <a:rPr lang="en-US" altLang="en-US" sz="2400" dirty="0">
                <a:solidFill>
                  <a:srgbClr val="000000"/>
                </a:solidFill>
                <a:latin typeface="Times New Roman" panose="02020603050405020304" pitchFamily="18" charset="0"/>
                <a:cs typeface="Times New Roman" panose="02020603050405020304" pitchFamily="18" charset="0"/>
              </a:rPr>
              <a:t> large.</a:t>
            </a:r>
          </a:p>
          <a:p>
            <a:pPr marL="457200" lvl="0" indent="-457200" eaLnBrk="0" fontAlgn="base" hangingPunct="0">
              <a:spcBef>
                <a:spcPct val="0"/>
              </a:spcBef>
              <a:spcAft>
                <a:spcPct val="0"/>
              </a:spcAft>
              <a:buFontTx/>
              <a:buChar char="•"/>
            </a:pPr>
            <a:endParaRPr lang="en-US" altLang="en-US" sz="2400" dirty="0">
              <a:solidFill>
                <a:srgbClr val="0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Tx/>
              <a:buChar char="•"/>
            </a:pPr>
            <a:r>
              <a:rPr lang="en-US" altLang="en-US" sz="2400" dirty="0">
                <a:solidFill>
                  <a:srgbClr val="000000"/>
                </a:solidFill>
                <a:latin typeface="Times New Roman" panose="02020603050405020304" pitchFamily="18" charset="0"/>
                <a:cs typeface="Times New Roman" panose="02020603050405020304" pitchFamily="18" charset="0"/>
              </a:rPr>
              <a:t>Stochastic Gradient Descent for </a:t>
            </a:r>
            <a:r>
              <a:rPr lang="en-US" altLang="en-US" sz="2400" dirty="0" err="1">
                <a:solidFill>
                  <a:srgbClr val="000000"/>
                </a:solidFill>
                <a:latin typeface="Times New Roman" panose="02020603050405020304" pitchFamily="18" charset="0"/>
                <a:cs typeface="Times New Roman" panose="02020603050405020304" pitchFamily="18" charset="0"/>
              </a:rPr>
              <a:t>n_samples</a:t>
            </a:r>
            <a:r>
              <a:rPr lang="en-US" altLang="en-US" sz="2400" dirty="0">
                <a:solidFill>
                  <a:srgbClr val="000000"/>
                </a:solidFill>
                <a:latin typeface="Times New Roman" panose="02020603050405020304" pitchFamily="18" charset="0"/>
                <a:cs typeface="Times New Roman" panose="02020603050405020304" pitchFamily="18" charset="0"/>
              </a:rPr>
              <a:t> really large</a:t>
            </a:r>
          </a:p>
        </p:txBody>
      </p:sp>
    </p:spTree>
    <p:extLst>
      <p:ext uri="{BB962C8B-B14F-4D97-AF65-F5344CB8AC3E}">
        <p14:creationId xmlns:p14="http://schemas.microsoft.com/office/powerpoint/2010/main" val="226568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SVMs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33</a:t>
            </a:fld>
            <a:endParaRPr lang="en-US" dirty="0"/>
          </a:p>
        </p:txBody>
      </p:sp>
      <p:sp>
        <p:nvSpPr>
          <p:cNvPr id="5" name="TextBox 4"/>
          <p:cNvSpPr txBox="1"/>
          <p:nvPr/>
        </p:nvSpPr>
        <p:spPr>
          <a:xfrm>
            <a:off x="1985343" y="1653648"/>
            <a:ext cx="8221313" cy="400110"/>
          </a:xfrm>
          <a:prstGeom prst="rect">
            <a:avLst/>
          </a:prstGeom>
          <a:solidFill>
            <a:srgbClr val="F6EDD3"/>
          </a:solidFill>
        </p:spPr>
        <p:txBody>
          <a:bodyPr wrap="square" rtlCol="0">
            <a:spAutoFit/>
          </a:bodyPr>
          <a:lstStyle/>
          <a:p>
            <a:r>
              <a:rPr lang="en-US" sz="2000" dirty="0">
                <a:latin typeface="Museo Sans 500" panose="02000000000000000000" pitchFamily="50" charset="0"/>
              </a:rPr>
              <a:t>Datasets that are linearly separable with some noise work out great</a:t>
            </a:r>
          </a:p>
        </p:txBody>
      </p:sp>
      <p:grpSp>
        <p:nvGrpSpPr>
          <p:cNvPr id="6" name="Group 5"/>
          <p:cNvGrpSpPr/>
          <p:nvPr/>
        </p:nvGrpSpPr>
        <p:grpSpPr>
          <a:xfrm>
            <a:off x="3938015" y="2248520"/>
            <a:ext cx="4324350" cy="642938"/>
            <a:chOff x="1676400" y="2038350"/>
            <a:chExt cx="4324350" cy="642938"/>
          </a:xfrm>
        </p:grpSpPr>
        <p:sp>
          <p:nvSpPr>
            <p:cNvPr id="7" name="Line 4"/>
            <p:cNvSpPr>
              <a:spLocks noChangeShapeType="1"/>
            </p:cNvSpPr>
            <p:nvPr/>
          </p:nvSpPr>
          <p:spPr bwMode="auto">
            <a:xfrm>
              <a:off x="1676400" y="2314575"/>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AutoShape 5"/>
            <p:cNvSpPr>
              <a:spLocks noChangeArrowheads="1"/>
            </p:cNvSpPr>
            <p:nvPr/>
          </p:nvSpPr>
          <p:spPr bwMode="auto">
            <a:xfrm>
              <a:off x="2119313" y="2274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6"/>
            <p:cNvSpPr>
              <a:spLocks noChangeShapeType="1"/>
            </p:cNvSpPr>
            <p:nvPr/>
          </p:nvSpPr>
          <p:spPr bwMode="auto">
            <a:xfrm>
              <a:off x="3486150" y="2257425"/>
              <a:ext cx="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7"/>
            <p:cNvSpPr txBox="1">
              <a:spLocks noChangeArrowheads="1"/>
            </p:cNvSpPr>
            <p:nvPr/>
          </p:nvSpPr>
          <p:spPr bwMode="auto">
            <a:xfrm>
              <a:off x="3343275" y="2314575"/>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t>0</a:t>
              </a:r>
            </a:p>
          </p:txBody>
        </p:sp>
        <p:sp>
          <p:nvSpPr>
            <p:cNvPr id="11" name="AutoShape 8"/>
            <p:cNvSpPr>
              <a:spLocks noChangeArrowheads="1"/>
            </p:cNvSpPr>
            <p:nvPr/>
          </p:nvSpPr>
          <p:spPr bwMode="auto">
            <a:xfrm>
              <a:off x="2481263" y="22653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9"/>
            <p:cNvSpPr>
              <a:spLocks noChangeArrowheads="1"/>
            </p:cNvSpPr>
            <p:nvPr/>
          </p:nvSpPr>
          <p:spPr bwMode="auto">
            <a:xfrm>
              <a:off x="2957513" y="2274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0"/>
            <p:cNvSpPr>
              <a:spLocks noChangeArrowheads="1"/>
            </p:cNvSpPr>
            <p:nvPr/>
          </p:nvSpPr>
          <p:spPr bwMode="auto">
            <a:xfrm>
              <a:off x="3167063" y="2274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11"/>
            <p:cNvSpPr>
              <a:spLocks noChangeArrowheads="1"/>
            </p:cNvSpPr>
            <p:nvPr/>
          </p:nvSpPr>
          <p:spPr bwMode="auto">
            <a:xfrm>
              <a:off x="4024313" y="2274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AutoShape 12"/>
            <p:cNvSpPr>
              <a:spLocks noChangeArrowheads="1"/>
            </p:cNvSpPr>
            <p:nvPr/>
          </p:nvSpPr>
          <p:spPr bwMode="auto">
            <a:xfrm>
              <a:off x="4252913" y="2274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AutoShape 13"/>
            <p:cNvSpPr>
              <a:spLocks noChangeArrowheads="1"/>
            </p:cNvSpPr>
            <p:nvPr/>
          </p:nvSpPr>
          <p:spPr bwMode="auto">
            <a:xfrm>
              <a:off x="3890963" y="2274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4"/>
            <p:cNvSpPr>
              <a:spLocks noChangeShapeType="1"/>
            </p:cNvSpPr>
            <p:nvPr/>
          </p:nvSpPr>
          <p:spPr bwMode="auto">
            <a:xfrm>
              <a:off x="3600450" y="2066925"/>
              <a:ext cx="0" cy="55245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Oval 15"/>
            <p:cNvSpPr>
              <a:spLocks noChangeArrowheads="1"/>
            </p:cNvSpPr>
            <p:nvPr/>
          </p:nvSpPr>
          <p:spPr bwMode="auto">
            <a:xfrm>
              <a:off x="3817938" y="2211388"/>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6"/>
            <p:cNvSpPr>
              <a:spLocks noChangeArrowheads="1"/>
            </p:cNvSpPr>
            <p:nvPr/>
          </p:nvSpPr>
          <p:spPr bwMode="auto">
            <a:xfrm>
              <a:off x="3103563" y="2201863"/>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p:cNvSpPr>
              <a:spLocks noChangeShapeType="1"/>
            </p:cNvSpPr>
            <p:nvPr/>
          </p:nvSpPr>
          <p:spPr bwMode="auto">
            <a:xfrm flipH="1" flipV="1">
              <a:off x="3929063" y="2038350"/>
              <a:ext cx="9525" cy="5984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p:cNvSpPr>
              <a:spLocks noChangeShapeType="1"/>
            </p:cNvSpPr>
            <p:nvPr/>
          </p:nvSpPr>
          <p:spPr bwMode="auto">
            <a:xfrm flipH="1" flipV="1">
              <a:off x="3214688" y="2038350"/>
              <a:ext cx="9525" cy="5984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55"/>
            <p:cNvSpPr txBox="1">
              <a:spLocks noChangeArrowheads="1"/>
            </p:cNvSpPr>
            <p:nvPr/>
          </p:nvSpPr>
          <p:spPr bwMode="auto">
            <a:xfrm>
              <a:off x="5543550" y="2238375"/>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grpSp>
      <p:grpSp>
        <p:nvGrpSpPr>
          <p:cNvPr id="23" name="Group 22"/>
          <p:cNvGrpSpPr/>
          <p:nvPr/>
        </p:nvGrpSpPr>
        <p:grpSpPr>
          <a:xfrm>
            <a:off x="1317052" y="4357603"/>
            <a:ext cx="4286250" cy="423863"/>
            <a:chOff x="1676400" y="3686175"/>
            <a:chExt cx="4286250" cy="423863"/>
          </a:xfrm>
        </p:grpSpPr>
        <p:sp>
          <p:nvSpPr>
            <p:cNvPr id="24" name="Line 20"/>
            <p:cNvSpPr>
              <a:spLocks noChangeShapeType="1"/>
            </p:cNvSpPr>
            <p:nvPr/>
          </p:nvSpPr>
          <p:spPr bwMode="auto">
            <a:xfrm>
              <a:off x="1676400" y="3743325"/>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AutoShape 21"/>
            <p:cNvSpPr>
              <a:spLocks noChangeArrowheads="1"/>
            </p:cNvSpPr>
            <p:nvPr/>
          </p:nvSpPr>
          <p:spPr bwMode="auto">
            <a:xfrm>
              <a:off x="2119313" y="3703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2"/>
            <p:cNvSpPr>
              <a:spLocks noChangeShapeType="1"/>
            </p:cNvSpPr>
            <p:nvPr/>
          </p:nvSpPr>
          <p:spPr bwMode="auto">
            <a:xfrm>
              <a:off x="3486150" y="3686175"/>
              <a:ext cx="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3"/>
            <p:cNvSpPr txBox="1">
              <a:spLocks noChangeArrowheads="1"/>
            </p:cNvSpPr>
            <p:nvPr/>
          </p:nvSpPr>
          <p:spPr bwMode="auto">
            <a:xfrm>
              <a:off x="3343275" y="3743325"/>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0</a:t>
              </a:r>
            </a:p>
          </p:txBody>
        </p:sp>
        <p:sp>
          <p:nvSpPr>
            <p:cNvPr id="28" name="AutoShape 24"/>
            <p:cNvSpPr>
              <a:spLocks noChangeArrowheads="1"/>
            </p:cNvSpPr>
            <p:nvPr/>
          </p:nvSpPr>
          <p:spPr bwMode="auto">
            <a:xfrm>
              <a:off x="2481263" y="36941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25"/>
            <p:cNvSpPr>
              <a:spLocks noChangeArrowheads="1"/>
            </p:cNvSpPr>
            <p:nvPr/>
          </p:nvSpPr>
          <p:spPr bwMode="auto">
            <a:xfrm>
              <a:off x="2957513" y="3703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26"/>
            <p:cNvSpPr>
              <a:spLocks noChangeArrowheads="1"/>
            </p:cNvSpPr>
            <p:nvPr/>
          </p:nvSpPr>
          <p:spPr bwMode="auto">
            <a:xfrm>
              <a:off x="3167063" y="3703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27"/>
            <p:cNvSpPr>
              <a:spLocks noChangeArrowheads="1"/>
            </p:cNvSpPr>
            <p:nvPr/>
          </p:nvSpPr>
          <p:spPr bwMode="auto">
            <a:xfrm>
              <a:off x="4024313" y="3703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28"/>
            <p:cNvSpPr>
              <a:spLocks noChangeArrowheads="1"/>
            </p:cNvSpPr>
            <p:nvPr/>
          </p:nvSpPr>
          <p:spPr bwMode="auto">
            <a:xfrm>
              <a:off x="4252913" y="3703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29"/>
            <p:cNvSpPr>
              <a:spLocks noChangeArrowheads="1"/>
            </p:cNvSpPr>
            <p:nvPr/>
          </p:nvSpPr>
          <p:spPr bwMode="auto">
            <a:xfrm>
              <a:off x="3890963" y="3703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35"/>
            <p:cNvSpPr>
              <a:spLocks noChangeArrowheads="1"/>
            </p:cNvSpPr>
            <p:nvPr/>
          </p:nvSpPr>
          <p:spPr bwMode="auto">
            <a:xfrm>
              <a:off x="4633913" y="3703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36"/>
            <p:cNvSpPr>
              <a:spLocks noChangeArrowheads="1"/>
            </p:cNvSpPr>
            <p:nvPr/>
          </p:nvSpPr>
          <p:spPr bwMode="auto">
            <a:xfrm>
              <a:off x="4862513" y="3703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37"/>
            <p:cNvSpPr>
              <a:spLocks noChangeArrowheads="1"/>
            </p:cNvSpPr>
            <p:nvPr/>
          </p:nvSpPr>
          <p:spPr bwMode="auto">
            <a:xfrm>
              <a:off x="5357813" y="36941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Text Box 54"/>
            <p:cNvSpPr txBox="1">
              <a:spLocks noChangeArrowheads="1"/>
            </p:cNvSpPr>
            <p:nvPr/>
          </p:nvSpPr>
          <p:spPr bwMode="auto">
            <a:xfrm>
              <a:off x="5505450" y="3686175"/>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grpSp>
      <p:sp>
        <p:nvSpPr>
          <p:cNvPr id="38" name="TextBox 37"/>
          <p:cNvSpPr txBox="1"/>
          <p:nvPr/>
        </p:nvSpPr>
        <p:spPr>
          <a:xfrm>
            <a:off x="1985343" y="3300421"/>
            <a:ext cx="5153645" cy="400110"/>
          </a:xfrm>
          <a:prstGeom prst="rect">
            <a:avLst/>
          </a:prstGeom>
          <a:solidFill>
            <a:srgbClr val="F6EDD3"/>
          </a:solidFill>
        </p:spPr>
        <p:txBody>
          <a:bodyPr wrap="square" rtlCol="0">
            <a:spAutoFit/>
          </a:bodyPr>
          <a:lstStyle/>
          <a:p>
            <a:r>
              <a:rPr lang="en-US" sz="2000" dirty="0">
                <a:latin typeface="Museo Sans 500" panose="02000000000000000000" pitchFamily="50" charset="0"/>
              </a:rPr>
              <a:t>But what if the dataset is not that perfect?</a:t>
            </a:r>
          </a:p>
        </p:txBody>
      </p:sp>
      <p:grpSp>
        <p:nvGrpSpPr>
          <p:cNvPr id="39" name="Group 38"/>
          <p:cNvGrpSpPr/>
          <p:nvPr/>
        </p:nvGrpSpPr>
        <p:grpSpPr>
          <a:xfrm>
            <a:off x="6742619" y="3622648"/>
            <a:ext cx="4352925" cy="1966913"/>
            <a:chOff x="1781175" y="4562475"/>
            <a:chExt cx="4352925" cy="1966913"/>
          </a:xfrm>
        </p:grpSpPr>
        <p:sp>
          <p:nvSpPr>
            <p:cNvPr id="40" name="Line 38"/>
            <p:cNvSpPr>
              <a:spLocks noChangeShapeType="1"/>
            </p:cNvSpPr>
            <p:nvPr/>
          </p:nvSpPr>
          <p:spPr bwMode="auto">
            <a:xfrm>
              <a:off x="1781175" y="619125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AutoShape 39"/>
            <p:cNvSpPr>
              <a:spLocks noChangeArrowheads="1"/>
            </p:cNvSpPr>
            <p:nvPr/>
          </p:nvSpPr>
          <p:spPr bwMode="auto">
            <a:xfrm>
              <a:off x="2281238" y="5170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40"/>
            <p:cNvSpPr>
              <a:spLocks noChangeShapeType="1"/>
            </p:cNvSpPr>
            <p:nvPr/>
          </p:nvSpPr>
          <p:spPr bwMode="auto">
            <a:xfrm>
              <a:off x="3590925" y="6134100"/>
              <a:ext cx="0" cy="1143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Text Box 41"/>
            <p:cNvSpPr txBox="1">
              <a:spLocks noChangeArrowheads="1"/>
            </p:cNvSpPr>
            <p:nvPr/>
          </p:nvSpPr>
          <p:spPr bwMode="auto">
            <a:xfrm>
              <a:off x="3448050" y="6162675"/>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t>0</a:t>
              </a:r>
            </a:p>
          </p:txBody>
        </p:sp>
        <p:sp>
          <p:nvSpPr>
            <p:cNvPr id="44" name="AutoShape 42"/>
            <p:cNvSpPr>
              <a:spLocks noChangeArrowheads="1"/>
            </p:cNvSpPr>
            <p:nvPr/>
          </p:nvSpPr>
          <p:spPr bwMode="auto">
            <a:xfrm>
              <a:off x="2605088" y="56467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43"/>
            <p:cNvSpPr>
              <a:spLocks noChangeArrowheads="1"/>
            </p:cNvSpPr>
            <p:nvPr/>
          </p:nvSpPr>
          <p:spPr bwMode="auto">
            <a:xfrm>
              <a:off x="3062288" y="59610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AutoShape 44"/>
            <p:cNvSpPr>
              <a:spLocks noChangeArrowheads="1"/>
            </p:cNvSpPr>
            <p:nvPr/>
          </p:nvSpPr>
          <p:spPr bwMode="auto">
            <a:xfrm>
              <a:off x="3290888" y="60563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AutoShape 45"/>
            <p:cNvSpPr>
              <a:spLocks noChangeArrowheads="1"/>
            </p:cNvSpPr>
            <p:nvPr/>
          </p:nvSpPr>
          <p:spPr bwMode="auto">
            <a:xfrm>
              <a:off x="4129088" y="59705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46"/>
            <p:cNvSpPr>
              <a:spLocks noChangeArrowheads="1"/>
            </p:cNvSpPr>
            <p:nvPr/>
          </p:nvSpPr>
          <p:spPr bwMode="auto">
            <a:xfrm>
              <a:off x="4357688" y="5789613"/>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47"/>
            <p:cNvSpPr>
              <a:spLocks noChangeArrowheads="1"/>
            </p:cNvSpPr>
            <p:nvPr/>
          </p:nvSpPr>
          <p:spPr bwMode="auto">
            <a:xfrm>
              <a:off x="3938588" y="6037263"/>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48"/>
            <p:cNvSpPr>
              <a:spLocks noChangeArrowheads="1"/>
            </p:cNvSpPr>
            <p:nvPr/>
          </p:nvSpPr>
          <p:spPr bwMode="auto">
            <a:xfrm>
              <a:off x="4738688" y="54657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49"/>
            <p:cNvSpPr>
              <a:spLocks noChangeArrowheads="1"/>
            </p:cNvSpPr>
            <p:nvPr/>
          </p:nvSpPr>
          <p:spPr bwMode="auto">
            <a:xfrm>
              <a:off x="5024438" y="51609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50"/>
            <p:cNvSpPr>
              <a:spLocks noChangeArrowheads="1"/>
            </p:cNvSpPr>
            <p:nvPr/>
          </p:nvSpPr>
          <p:spPr bwMode="auto">
            <a:xfrm>
              <a:off x="5443538" y="4637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51"/>
            <p:cNvSpPr>
              <a:spLocks noChangeShapeType="1"/>
            </p:cNvSpPr>
            <p:nvPr/>
          </p:nvSpPr>
          <p:spPr bwMode="auto">
            <a:xfrm flipV="1">
              <a:off x="3590925" y="4743450"/>
              <a:ext cx="0" cy="14859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Text Box 52"/>
            <p:cNvSpPr txBox="1">
              <a:spLocks noChangeArrowheads="1"/>
            </p:cNvSpPr>
            <p:nvPr/>
          </p:nvSpPr>
          <p:spPr bwMode="auto">
            <a:xfrm>
              <a:off x="3590925" y="4562475"/>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r>
                <a:rPr lang="en-US" altLang="en-US" sz="1800" i="1" baseline="30000"/>
                <a:t>2</a:t>
              </a:r>
            </a:p>
          </p:txBody>
        </p:sp>
        <p:sp>
          <p:nvSpPr>
            <p:cNvPr id="55" name="Text Box 53"/>
            <p:cNvSpPr txBox="1">
              <a:spLocks noChangeArrowheads="1"/>
            </p:cNvSpPr>
            <p:nvPr/>
          </p:nvSpPr>
          <p:spPr bwMode="auto">
            <a:xfrm>
              <a:off x="5676900" y="60960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56" name="Line 56"/>
            <p:cNvSpPr>
              <a:spLocks noChangeShapeType="1"/>
            </p:cNvSpPr>
            <p:nvPr/>
          </p:nvSpPr>
          <p:spPr bwMode="auto">
            <a:xfrm flipV="1">
              <a:off x="2952750" y="5048250"/>
              <a:ext cx="3181350" cy="12954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57"/>
            <p:cNvSpPr>
              <a:spLocks noChangeShapeType="1"/>
            </p:cNvSpPr>
            <p:nvPr/>
          </p:nvSpPr>
          <p:spPr bwMode="auto">
            <a:xfrm flipV="1">
              <a:off x="2947988" y="4972050"/>
              <a:ext cx="3114675" cy="12842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8"/>
            <p:cNvSpPr>
              <a:spLocks noChangeShapeType="1"/>
            </p:cNvSpPr>
            <p:nvPr/>
          </p:nvSpPr>
          <p:spPr bwMode="auto">
            <a:xfrm flipV="1">
              <a:off x="3062288" y="5143500"/>
              <a:ext cx="3057525" cy="1246188"/>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Oval 59"/>
            <p:cNvSpPr>
              <a:spLocks noChangeArrowheads="1"/>
            </p:cNvSpPr>
            <p:nvPr/>
          </p:nvSpPr>
          <p:spPr bwMode="auto">
            <a:xfrm>
              <a:off x="4675188" y="5402263"/>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60"/>
            <p:cNvSpPr>
              <a:spLocks noChangeArrowheads="1"/>
            </p:cNvSpPr>
            <p:nvPr/>
          </p:nvSpPr>
          <p:spPr bwMode="auto">
            <a:xfrm>
              <a:off x="4284663" y="5716588"/>
              <a:ext cx="228600" cy="219075"/>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61"/>
            <p:cNvSpPr>
              <a:spLocks noChangeArrowheads="1"/>
            </p:cNvSpPr>
            <p:nvPr/>
          </p:nvSpPr>
          <p:spPr bwMode="auto">
            <a:xfrm>
              <a:off x="3217863" y="5992813"/>
              <a:ext cx="228600" cy="219075"/>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2" name="Rectangle: Rounded Corners 4">
            <a:extLst>
              <a:ext uri="{FF2B5EF4-FFF2-40B4-BE49-F238E27FC236}">
                <a16:creationId xmlns:a16="http://schemas.microsoft.com/office/drawing/2014/main" id="{0E4F91C7-6C98-4390-9886-43112F72FC8A}"/>
              </a:ext>
            </a:extLst>
          </p:cNvPr>
          <p:cNvSpPr/>
          <p:nvPr/>
        </p:nvSpPr>
        <p:spPr>
          <a:xfrm>
            <a:off x="1919785" y="5545111"/>
            <a:ext cx="8868633" cy="981965"/>
          </a:xfrm>
          <a:prstGeom prst="roundRect">
            <a:avLst/>
          </a:prstGeom>
          <a:solidFill>
            <a:srgbClr val="324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rgbClr val="F5DC96"/>
                </a:solidFill>
                <a:latin typeface="Museo Sans 500" panose="02000000000000000000" pitchFamily="50" charset="0"/>
              </a:rPr>
              <a:t>General idea</a:t>
            </a:r>
            <a:r>
              <a:rPr lang="en-US" sz="2000" dirty="0">
                <a:solidFill>
                  <a:srgbClr val="F5DC96"/>
                </a:solidFill>
                <a:latin typeface="Museo Sans 500" panose="02000000000000000000" pitchFamily="50" charset="0"/>
              </a:rPr>
              <a:t>: the original feature space can always be mapped to some higher-dimensional feature space where the training set is separable</a:t>
            </a:r>
          </a:p>
        </p:txBody>
      </p:sp>
    </p:spTree>
    <p:extLst>
      <p:ext uri="{BB962C8B-B14F-4D97-AF65-F5344CB8AC3E}">
        <p14:creationId xmlns:p14="http://schemas.microsoft.com/office/powerpoint/2010/main" val="356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P spid="6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189C-3AF0-4CC0-869B-48F047A78D8B}"/>
              </a:ext>
            </a:extLst>
          </p:cNvPr>
          <p:cNvSpPr>
            <a:spLocks noGrp="1"/>
          </p:cNvSpPr>
          <p:nvPr>
            <p:ph type="title"/>
          </p:nvPr>
        </p:nvSpPr>
        <p:spPr/>
        <p:txBody>
          <a:bodyPr/>
          <a:lstStyle/>
          <a:p>
            <a:r>
              <a:rPr lang="en-US" dirty="0">
                <a:cs typeface="Calibri Light"/>
              </a:rPr>
              <a:t>Example</a:t>
            </a:r>
            <a:endParaRPr lang="en-US" dirty="0"/>
          </a:p>
        </p:txBody>
      </p:sp>
      <p:pic>
        <p:nvPicPr>
          <p:cNvPr id="4" name="Picture 4" descr="A picture containing sitting&#10;&#10;Description generated with high confidence">
            <a:extLst>
              <a:ext uri="{FF2B5EF4-FFF2-40B4-BE49-F238E27FC236}">
                <a16:creationId xmlns:a16="http://schemas.microsoft.com/office/drawing/2014/main" id="{B88694A1-FF95-49D2-A6AF-D63DD5B1E8BA}"/>
              </a:ext>
            </a:extLst>
          </p:cNvPr>
          <p:cNvPicPr>
            <a:picLocks noGrp="1" noChangeAspect="1"/>
          </p:cNvPicPr>
          <p:nvPr>
            <p:ph idx="1"/>
          </p:nvPr>
        </p:nvPicPr>
        <p:blipFill>
          <a:blip r:embed="rId3"/>
          <a:stretch>
            <a:fillRect/>
          </a:stretch>
        </p:blipFill>
        <p:spPr>
          <a:xfrm>
            <a:off x="838200" y="2029619"/>
            <a:ext cx="10515600" cy="3943350"/>
          </a:xfrm>
          <a:prstGeom prst="rect">
            <a:avLst/>
          </a:prstGeom>
        </p:spPr>
      </p:pic>
    </p:spTree>
    <p:extLst>
      <p:ext uri="{BB962C8B-B14F-4D97-AF65-F5344CB8AC3E}">
        <p14:creationId xmlns:p14="http://schemas.microsoft.com/office/powerpoint/2010/main" val="350030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1960-8A9E-48B7-BCF3-143F3F57458F}"/>
              </a:ext>
            </a:extLst>
          </p:cNvPr>
          <p:cNvSpPr>
            <a:spLocks noGrp="1"/>
          </p:cNvSpPr>
          <p:nvPr>
            <p:ph type="title"/>
          </p:nvPr>
        </p:nvSpPr>
        <p:spPr/>
        <p:txBody>
          <a:bodyPr/>
          <a:lstStyle/>
          <a:p>
            <a:r>
              <a:rPr lang="en-US" dirty="0">
                <a:cs typeface="Calibri Light"/>
              </a:rPr>
              <a:t>Kernel Trick</a:t>
            </a:r>
            <a:endParaRPr lang="en-US" dirty="0"/>
          </a:p>
        </p:txBody>
      </p:sp>
      <p:sp>
        <p:nvSpPr>
          <p:cNvPr id="3" name="Content Placeholder 2">
            <a:extLst>
              <a:ext uri="{FF2B5EF4-FFF2-40B4-BE49-F238E27FC236}">
                <a16:creationId xmlns:a16="http://schemas.microsoft.com/office/drawing/2014/main" id="{DDDAB195-3909-47D6-B2BE-0BA6EC564BE3}"/>
              </a:ext>
            </a:extLst>
          </p:cNvPr>
          <p:cNvSpPr>
            <a:spLocks noGrp="1"/>
          </p:cNvSpPr>
          <p:nvPr>
            <p:ph idx="1"/>
          </p:nvPr>
        </p:nvSpPr>
        <p:spPr/>
        <p:txBody>
          <a:bodyPr vert="horz" lIns="91440" tIns="45720" rIns="91440" bIns="45720" rtlCol="0" anchor="t">
            <a:normAutofit lnSpcReduction="10000"/>
          </a:bodyPr>
          <a:lstStyle/>
          <a:p>
            <a:r>
              <a:rPr lang="en-US" dirty="0">
                <a:latin typeface="Times New Roman" panose="02020603050405020304" pitchFamily="18" charset="0"/>
                <a:cs typeface="Times New Roman" panose="02020603050405020304" pitchFamily="18" charset="0"/>
              </a:rPr>
              <a:t>Adding polynomial features is inefficient.</a:t>
            </a:r>
          </a:p>
          <a:p>
            <a:r>
              <a:rPr lang="en-US" dirty="0">
                <a:latin typeface="Times New Roman" panose="02020603050405020304" pitchFamily="18" charset="0"/>
                <a:cs typeface="Times New Roman" panose="02020603050405020304" pitchFamily="18" charset="0"/>
              </a:rPr>
              <a:t>Given a constrained optimization problem, known as the </a:t>
            </a:r>
            <a:r>
              <a:rPr lang="en-US" i="1" dirty="0">
                <a:latin typeface="Times New Roman" panose="02020603050405020304" pitchFamily="18" charset="0"/>
                <a:cs typeface="Times New Roman" panose="02020603050405020304" pitchFamily="18" charset="0"/>
              </a:rPr>
              <a:t>primal problem</a:t>
            </a:r>
            <a:r>
              <a:rPr lang="en-US" dirty="0">
                <a:latin typeface="Times New Roman" panose="02020603050405020304" pitchFamily="18" charset="0"/>
                <a:cs typeface="Times New Roman" panose="02020603050405020304" pitchFamily="18" charset="0"/>
              </a:rPr>
              <a:t>, it is possible to express a different but closely related problem, called its </a:t>
            </a:r>
            <a:r>
              <a:rPr lang="en-US" i="1" dirty="0">
                <a:latin typeface="Times New Roman" panose="02020603050405020304" pitchFamily="18" charset="0"/>
                <a:cs typeface="Times New Roman" panose="02020603050405020304" pitchFamily="18" charset="0"/>
              </a:rPr>
              <a:t>dual problem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The solution to the dual problem typically gives a lower bound to the solution of the primal problem, but under some conditions it can even have the same solutions as the primal problem.</a:t>
            </a:r>
          </a:p>
          <a:p>
            <a:r>
              <a:rPr lang="en-US" dirty="0">
                <a:latin typeface="Times New Roman" panose="02020603050405020304" pitchFamily="18" charset="0"/>
                <a:cs typeface="Times New Roman" panose="02020603050405020304" pitchFamily="18" charset="0"/>
              </a:rPr>
              <a:t>the SVM problem meets these conditions, so the solution to dual problem is also a solution for primal problem. </a:t>
            </a:r>
          </a:p>
          <a:p>
            <a:r>
              <a:rPr lang="en-US" dirty="0">
                <a:latin typeface="Times New Roman" panose="02020603050405020304" pitchFamily="18" charset="0"/>
                <a:cs typeface="Times New Roman" panose="02020603050405020304" pitchFamily="18" charset="0"/>
              </a:rPr>
              <a:t>Kernel trick, is defining a dual problem, such that the solution is same as the feature transformation. </a:t>
            </a:r>
          </a:p>
        </p:txBody>
      </p:sp>
    </p:spTree>
    <p:extLst>
      <p:ext uri="{BB962C8B-B14F-4D97-AF65-F5344CB8AC3E}">
        <p14:creationId xmlns:p14="http://schemas.microsoft.com/office/powerpoint/2010/main" val="2018611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1960-8A9E-48B7-BCF3-143F3F57458F}"/>
              </a:ext>
            </a:extLst>
          </p:cNvPr>
          <p:cNvSpPr>
            <a:spLocks noGrp="1"/>
          </p:cNvSpPr>
          <p:nvPr>
            <p:ph type="title"/>
          </p:nvPr>
        </p:nvSpPr>
        <p:spPr/>
        <p:txBody>
          <a:bodyPr/>
          <a:lstStyle/>
          <a:p>
            <a:r>
              <a:rPr lang="en-US" dirty="0">
                <a:cs typeface="Calibri Light"/>
              </a:rPr>
              <a:t>Kernel Trick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AB195-3909-47D6-B2BE-0BA6EC564BE3}"/>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Dual form of Linear SVM objective </a:t>
                </a:r>
              </a:p>
              <a:p>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cs typeface="Times New Roman" panose="02020603050405020304" pitchFamily="18" charset="0"/>
                            </a:rPr>
                          </m:ctrlPr>
                        </m:funcPr>
                        <m:fName>
                          <m:limLow>
                            <m:limLowPr>
                              <m:ctrlPr>
                                <a:rPr lang="en-US" b="0" i="1" smtClean="0">
                                  <a:latin typeface="Cambria Math" panose="02040503050406030204" pitchFamily="18" charset="0"/>
                                  <a:cs typeface="Times New Roman" panose="02020603050405020304" pitchFamily="18" charset="0"/>
                                </a:rPr>
                              </m:ctrlPr>
                            </m:limLowPr>
                            <m:e>
                              <m:r>
                                <m:rPr>
                                  <m:sty m:val="p"/>
                                </m:rPr>
                                <a:rPr lang="en-US" b="0" i="0" smtClean="0">
                                  <a:latin typeface="Cambria Math" panose="02040503050406030204" pitchFamily="18" charset="0"/>
                                  <a:cs typeface="Times New Roman" panose="02020603050405020304" pitchFamily="18" charset="0"/>
                                </a:rPr>
                                <m:t>minimize</m:t>
                              </m:r>
                            </m:e>
                            <m:lim>
                              <m:r>
                                <a:rPr lang="en-US" b="0" i="1" smtClean="0">
                                  <a:latin typeface="Cambria Math" panose="02040503050406030204" pitchFamily="18" charset="0"/>
                                  <a:cs typeface="Times New Roman" panose="02020603050405020304" pitchFamily="18" charset="0"/>
                                </a:rPr>
                                <m:t>𝛼</m:t>
                              </m:r>
                            </m:lim>
                          </m:limLow>
                        </m:fName>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𝑚</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𝑚</m:t>
                                  </m:r>
                                </m:sup>
                                <m:e>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𝛼</m:t>
                                      </m:r>
                                    </m:e>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m:t>
                                          </m:r>
                                        </m:e>
                                      </m:d>
                                    </m:sup>
                                  </m:sSup>
                                </m:e>
                              </m:nary>
                            </m:e>
                          </m:nary>
                        </m:e>
                      </m:func>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𝛼</m:t>
                          </m:r>
                        </m:e>
                        <m:sup>
                          <m:d>
                            <m:dPr>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𝑗</m:t>
                              </m:r>
                            </m:e>
                          </m:d>
                        </m:sup>
                      </m:sSup>
                      <m:sSup>
                        <m:sSupPr>
                          <m:ctrlPr>
                            <a:rPr lang="en-US"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sSup>
                        <m:sSupPr>
                          <m:ctrlPr>
                            <a:rPr lang="en-US"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𝑡</m:t>
                          </m:r>
                        </m:e>
                        <m:sup>
                          <m:d>
                            <m:dPr>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𝑗</m:t>
                              </m:r>
                            </m:e>
                          </m:d>
                        </m:sup>
                      </m:sSup>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𝑥</m:t>
                          </m:r>
                        </m:e>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m:t>
                              </m:r>
                            </m:e>
                          </m:d>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𝑇</m:t>
                          </m:r>
                        </m:sup>
                      </m:sSup>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𝑥</m:t>
                          </m:r>
                        </m:e>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𝑗</m:t>
                              </m:r>
                            </m:e>
                          </m:d>
                        </m:sup>
                      </m:sSup>
                      <m:r>
                        <a:rPr lang="en-US" b="0" i="0"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𝑚</m:t>
                          </m:r>
                        </m:sup>
                        <m:e>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𝛼</m:t>
                              </m:r>
                            </m:e>
                            <m:sup>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m:t>
                                  </m:r>
                                </m:e>
                              </m:d>
                            </m:sup>
                          </m:sSup>
                        </m:e>
                      </m:nary>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b="0" i="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b="0" i="0" smtClean="0">
                          <a:latin typeface="Times New Roman" panose="02020603050405020304" pitchFamily="18" charset="0"/>
                          <a:cs typeface="Times New Roman" panose="02020603050405020304" pitchFamily="18" charset="0"/>
                        </a:rPr>
                        <m:t>s</m:t>
                      </m:r>
                      <m:r>
                        <m:rPr>
                          <m:nor/>
                        </m:rPr>
                        <a:rPr lang="en-US">
                          <a:latin typeface="Times New Roman" panose="02020603050405020304" pitchFamily="18" charset="0"/>
                          <a:cs typeface="Times New Roman" panose="02020603050405020304" pitchFamily="18" charset="0"/>
                        </a:rPr>
                        <m:t>ubject</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to</m:t>
                      </m:r>
                      <m:r>
                        <a:rPr lang="en-US" i="1">
                          <a:latin typeface="Cambria Math" panose="02040503050406030204" pitchFamily="18" charset="0"/>
                        </a:rPr>
                        <m:t> </m:t>
                      </m:r>
                      <m:sSup>
                        <m:sSupPr>
                          <m:ctrlPr>
                            <a:rPr lang="en-US"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𝛼</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≥0 </m:t>
                      </m:r>
                      <m:r>
                        <a:rPr lang="en-US" i="1">
                          <a:latin typeface="Cambria Math" panose="02040503050406030204" pitchFamily="18" charset="0"/>
                          <a:cs typeface="Times New Roman" panose="02020603050405020304" pitchFamily="18" charset="0"/>
                        </a:rPr>
                        <m:t>𝑓𝑜𝑟</m:t>
                      </m:r>
                      <m:r>
                        <a:rPr lang="en-US" i="1">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=1,2,…,</m:t>
                      </m:r>
                      <m:r>
                        <a:rPr lang="en-US" i="1">
                          <a:latin typeface="Cambria Math" panose="02040503050406030204" pitchFamily="18" charset="0"/>
                          <a:cs typeface="Times New Roman" panose="02020603050405020304" pitchFamily="18" charset="0"/>
                        </a:rPr>
                        <m:t>𝑚</m:t>
                      </m:r>
                    </m:oMath>
                  </m:oMathPara>
                </a14:m>
                <a:endParaRPr lang="en-US" i="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DDAB195-3909-47D6-B2BE-0BA6EC564BE3}"/>
                  </a:ext>
                </a:extLst>
              </p:cNvPr>
              <p:cNvSpPr>
                <a:spLocks noGrp="1" noRot="1" noChangeAspect="1" noMove="1" noResize="1" noEditPoints="1" noAdjustHandles="1" noChangeArrowheads="1" noChangeShapeType="1" noTextEdit="1"/>
              </p:cNvSpPr>
              <p:nvPr>
                <p:ph idx="1"/>
              </p:nvPr>
            </p:nvSpPr>
            <p:spPr>
              <a:blipFill>
                <a:blip r:embed="rId3"/>
                <a:stretch>
                  <a:fillRect l="-1043" t="-2365"/>
                </a:stretch>
              </a:blipFill>
            </p:spPr>
            <p:txBody>
              <a:bodyPr/>
              <a:lstStyle/>
              <a:p>
                <a:r>
                  <a:rPr lang="en-US">
                    <a:noFill/>
                  </a:rPr>
                  <a:t> </a:t>
                </a:r>
              </a:p>
            </p:txBody>
          </p:sp>
        </mc:Fallback>
      </mc:AlternateContent>
    </p:spTree>
    <p:extLst>
      <p:ext uri="{BB962C8B-B14F-4D97-AF65-F5344CB8AC3E}">
        <p14:creationId xmlns:p14="http://schemas.microsoft.com/office/powerpoint/2010/main" val="3973554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“Kernel Trick”</a:t>
            </a:r>
            <a:endParaRPr lang="en-US" dirty="0"/>
          </a:p>
        </p:txBody>
      </p:sp>
      <p:sp>
        <p:nvSpPr>
          <p:cNvPr id="4" name="Slide Number Placeholder 3"/>
          <p:cNvSpPr>
            <a:spLocks noGrp="1"/>
          </p:cNvSpPr>
          <p:nvPr>
            <p:ph type="sldNum" sz="quarter" idx="12"/>
          </p:nvPr>
        </p:nvSpPr>
        <p:spPr/>
        <p:txBody>
          <a:bodyPr/>
          <a:lstStyle/>
          <a:p>
            <a:fld id="{65DBD1E2-D45E-47D4-8DD8-1285FEA24AE0}"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156278" y="1809414"/>
            <a:ext cx="4791075" cy="1238250"/>
          </a:xfrm>
          <a:prstGeom prst="rect">
            <a:avLst/>
          </a:prstGeom>
        </p:spPr>
      </p:pic>
      <p:sp>
        <p:nvSpPr>
          <p:cNvPr id="7" name="TextBox 6"/>
          <p:cNvSpPr txBox="1"/>
          <p:nvPr/>
        </p:nvSpPr>
        <p:spPr>
          <a:xfrm>
            <a:off x="1156278" y="1307053"/>
            <a:ext cx="4077148" cy="369332"/>
          </a:xfrm>
          <a:prstGeom prst="rect">
            <a:avLst/>
          </a:prstGeom>
          <a:noFill/>
        </p:spPr>
        <p:txBody>
          <a:bodyPr wrap="square" rtlCol="0">
            <a:spAutoFit/>
          </a:bodyPr>
          <a:lstStyle/>
          <a:p>
            <a:r>
              <a:rPr lang="en-US" dirty="0"/>
              <a:t>Second-degree polynomial mapping</a:t>
            </a:r>
          </a:p>
        </p:txBody>
      </p:sp>
      <p:sp>
        <p:nvSpPr>
          <p:cNvPr id="8" name="TextBox 7"/>
          <p:cNvSpPr txBox="1"/>
          <p:nvPr/>
        </p:nvSpPr>
        <p:spPr>
          <a:xfrm>
            <a:off x="1156277" y="3239843"/>
            <a:ext cx="5475811" cy="369332"/>
          </a:xfrm>
          <a:prstGeom prst="rect">
            <a:avLst/>
          </a:prstGeom>
          <a:noFill/>
        </p:spPr>
        <p:txBody>
          <a:bodyPr wrap="square" rtlCol="0">
            <a:spAutoFit/>
          </a:bodyPr>
          <a:lstStyle/>
          <a:p>
            <a:r>
              <a:rPr lang="en-US" dirty="0"/>
              <a:t>Kernel trick for Second-degree polynomial mapping</a:t>
            </a:r>
          </a:p>
        </p:txBody>
      </p:sp>
      <p:pic>
        <p:nvPicPr>
          <p:cNvPr id="10" name="Picture 9"/>
          <p:cNvPicPr>
            <a:picLocks noChangeAspect="1"/>
          </p:cNvPicPr>
          <p:nvPr/>
        </p:nvPicPr>
        <p:blipFill>
          <a:blip r:embed="rId4"/>
          <a:stretch>
            <a:fillRect/>
          </a:stretch>
        </p:blipFill>
        <p:spPr>
          <a:xfrm>
            <a:off x="1096215" y="3847035"/>
            <a:ext cx="7686675" cy="1971675"/>
          </a:xfrm>
          <a:prstGeom prst="rect">
            <a:avLst/>
          </a:prstGeom>
        </p:spPr>
      </p:pic>
      <p:sp>
        <p:nvSpPr>
          <p:cNvPr id="11" name="Rectangle 10"/>
          <p:cNvSpPr/>
          <p:nvPr/>
        </p:nvSpPr>
        <p:spPr>
          <a:xfrm>
            <a:off x="1947134" y="6097810"/>
            <a:ext cx="1042416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Example source : Book -  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357452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CFFF-F49D-45D2-8A4D-7E67319EE3FE}"/>
              </a:ext>
            </a:extLst>
          </p:cNvPr>
          <p:cNvSpPr>
            <a:spLocks noGrp="1"/>
          </p:cNvSpPr>
          <p:nvPr>
            <p:ph type="title"/>
          </p:nvPr>
        </p:nvSpPr>
        <p:spPr/>
        <p:txBody>
          <a:bodyPr/>
          <a:lstStyle/>
          <a:p>
            <a:r>
              <a:rPr lang="en-US" dirty="0">
                <a:cs typeface="Calibri Light"/>
              </a:rPr>
              <a:t>Similarity Features</a:t>
            </a:r>
            <a:endParaRPr lang="en-US" dirty="0"/>
          </a:p>
        </p:txBody>
      </p:sp>
      <p:pic>
        <p:nvPicPr>
          <p:cNvPr id="4" name="Picture 4" descr="A screenshot of a cell phone&#10;&#10;Description generated with high confidence">
            <a:extLst>
              <a:ext uri="{FF2B5EF4-FFF2-40B4-BE49-F238E27FC236}">
                <a16:creationId xmlns:a16="http://schemas.microsoft.com/office/drawing/2014/main" id="{12FA1F82-E54F-46C4-9C15-A38156C08885}"/>
              </a:ext>
            </a:extLst>
          </p:cNvPr>
          <p:cNvPicPr>
            <a:picLocks noGrp="1" noChangeAspect="1"/>
          </p:cNvPicPr>
          <p:nvPr>
            <p:ph idx="1"/>
          </p:nvPr>
        </p:nvPicPr>
        <p:blipFill>
          <a:blip r:embed="rId3"/>
          <a:stretch>
            <a:fillRect/>
          </a:stretch>
        </p:blipFill>
        <p:spPr>
          <a:xfrm>
            <a:off x="766313" y="1773103"/>
            <a:ext cx="10515600" cy="3651250"/>
          </a:xfrm>
          <a:prstGeom prst="rect">
            <a:avLst/>
          </a:prstGeom>
        </p:spPr>
      </p:pic>
      <p:pic>
        <p:nvPicPr>
          <p:cNvPr id="6" name="Picture 6">
            <a:extLst>
              <a:ext uri="{FF2B5EF4-FFF2-40B4-BE49-F238E27FC236}">
                <a16:creationId xmlns:a16="http://schemas.microsoft.com/office/drawing/2014/main" id="{5F412B7E-37ED-40F1-AA0C-41596D915A8C}"/>
              </a:ext>
            </a:extLst>
          </p:cNvPr>
          <p:cNvPicPr>
            <a:picLocks noChangeAspect="1"/>
          </p:cNvPicPr>
          <p:nvPr/>
        </p:nvPicPr>
        <p:blipFill>
          <a:blip r:embed="rId4"/>
          <a:stretch>
            <a:fillRect/>
          </a:stretch>
        </p:blipFill>
        <p:spPr>
          <a:xfrm>
            <a:off x="1978324" y="5788587"/>
            <a:ext cx="8249728" cy="830481"/>
          </a:xfrm>
          <a:prstGeom prst="rect">
            <a:avLst/>
          </a:prstGeom>
        </p:spPr>
      </p:pic>
    </p:spTree>
    <p:extLst>
      <p:ext uri="{BB962C8B-B14F-4D97-AF65-F5344CB8AC3E}">
        <p14:creationId xmlns:p14="http://schemas.microsoft.com/office/powerpoint/2010/main" val="293918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kernel functions</a:t>
            </a:r>
          </a:p>
        </p:txBody>
      </p:sp>
      <p:sp>
        <p:nvSpPr>
          <p:cNvPr id="4" name="Slide Number Placeholder 3"/>
          <p:cNvSpPr>
            <a:spLocks noGrp="1"/>
          </p:cNvSpPr>
          <p:nvPr>
            <p:ph type="sldNum" sz="quarter" idx="12"/>
          </p:nvPr>
        </p:nvSpPr>
        <p:spPr/>
        <p:txBody>
          <a:bodyPr/>
          <a:lstStyle/>
          <a:p>
            <a:fld id="{65DBD1E2-D45E-47D4-8DD8-1285FEA24AE0}" type="slidenum">
              <a:rPr lang="en-US" smtClean="0"/>
              <a:pPr/>
              <a:t>39</a:t>
            </a:fld>
            <a:endParaRPr lang="en-US" dirty="0"/>
          </a:p>
        </p:txBody>
      </p:sp>
      <p:pic>
        <p:nvPicPr>
          <p:cNvPr id="5" name="Picture 4"/>
          <p:cNvPicPr>
            <a:picLocks noChangeAspect="1"/>
          </p:cNvPicPr>
          <p:nvPr/>
        </p:nvPicPr>
        <p:blipFill>
          <a:blip r:embed="rId2"/>
          <a:stretch>
            <a:fillRect/>
          </a:stretch>
        </p:blipFill>
        <p:spPr>
          <a:xfrm>
            <a:off x="438990" y="1847457"/>
            <a:ext cx="10347656" cy="2514769"/>
          </a:xfrm>
          <a:prstGeom prst="rect">
            <a:avLst/>
          </a:prstGeom>
        </p:spPr>
      </p:pic>
      <p:sp>
        <p:nvSpPr>
          <p:cNvPr id="6" name="Rectangle 5"/>
          <p:cNvSpPr/>
          <p:nvPr/>
        </p:nvSpPr>
        <p:spPr>
          <a:xfrm>
            <a:off x="438990" y="4633133"/>
            <a:ext cx="1042416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Example source : Book -  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a:t>
            </a:r>
          </a:p>
        </p:txBody>
      </p:sp>
    </p:spTree>
    <p:extLst>
      <p:ext uri="{BB962C8B-B14F-4D97-AF65-F5344CB8AC3E}">
        <p14:creationId xmlns:p14="http://schemas.microsoft.com/office/powerpoint/2010/main" val="234659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p:txBody>
          <a:bodyPr/>
          <a:lstStyle/>
          <a:p>
            <a:r>
              <a:rPr lang="en-US" dirty="0"/>
              <a:t>Linear SVM Classification – Hard Margin </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4</a:t>
            </a:fld>
            <a:endParaRPr lang="en-US" dirty="0"/>
          </a:p>
        </p:txBody>
      </p:sp>
      <p:grpSp>
        <p:nvGrpSpPr>
          <p:cNvPr id="37" name="Group 36">
            <a:extLst>
              <a:ext uri="{FF2B5EF4-FFF2-40B4-BE49-F238E27FC236}">
                <a16:creationId xmlns:a16="http://schemas.microsoft.com/office/drawing/2014/main" id="{34AF3C8A-6928-858D-C4E2-3F01CA8ADAB6}"/>
              </a:ext>
            </a:extLst>
          </p:cNvPr>
          <p:cNvGrpSpPr/>
          <p:nvPr/>
        </p:nvGrpSpPr>
        <p:grpSpPr>
          <a:xfrm>
            <a:off x="1235707" y="1998700"/>
            <a:ext cx="4852429" cy="673317"/>
            <a:chOff x="1442240" y="2311929"/>
            <a:chExt cx="4852429" cy="673317"/>
          </a:xfrm>
        </p:grpSpPr>
        <p:grpSp>
          <p:nvGrpSpPr>
            <p:cNvPr id="31" name="Group 30"/>
            <p:cNvGrpSpPr/>
            <p:nvPr/>
          </p:nvGrpSpPr>
          <p:grpSpPr>
            <a:xfrm>
              <a:off x="1442240" y="2474339"/>
              <a:ext cx="4852429" cy="510907"/>
              <a:chOff x="2012396" y="2603432"/>
              <a:chExt cx="4324350" cy="367812"/>
            </a:xfrm>
          </p:grpSpPr>
          <p:sp>
            <p:nvSpPr>
              <p:cNvPr id="7" name="Line 4"/>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 name="AutoShape 5"/>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8"/>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9"/>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0"/>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55"/>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23" name="AutoShape 9"/>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11"/>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2"/>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3"/>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12"/>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12"/>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36" name="Straight Connector 35">
              <a:extLst>
                <a:ext uri="{FF2B5EF4-FFF2-40B4-BE49-F238E27FC236}">
                  <a16:creationId xmlns:a16="http://schemas.microsoft.com/office/drawing/2014/main" id="{53C59582-1488-108E-8B9B-6BB9DBA6C503}"/>
                </a:ext>
              </a:extLst>
            </p:cNvPr>
            <p:cNvCxnSpPr/>
            <p:nvPr/>
          </p:nvCxnSpPr>
          <p:spPr>
            <a:xfrm>
              <a:off x="3673243" y="2311929"/>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8F892B00-2DE6-6637-2EE6-E864AFD719E8}"/>
              </a:ext>
            </a:extLst>
          </p:cNvPr>
          <p:cNvGrpSpPr/>
          <p:nvPr/>
        </p:nvGrpSpPr>
        <p:grpSpPr>
          <a:xfrm>
            <a:off x="1176539" y="3588333"/>
            <a:ext cx="4852429" cy="722150"/>
            <a:chOff x="1442240" y="3244397"/>
            <a:chExt cx="4852429" cy="722150"/>
          </a:xfrm>
        </p:grpSpPr>
        <p:grpSp>
          <p:nvGrpSpPr>
            <p:cNvPr id="117" name="Group 116">
              <a:extLst>
                <a:ext uri="{FF2B5EF4-FFF2-40B4-BE49-F238E27FC236}">
                  <a16:creationId xmlns:a16="http://schemas.microsoft.com/office/drawing/2014/main" id="{9F2A0312-0ED6-DE73-1761-AC990EB4F40A}"/>
                </a:ext>
              </a:extLst>
            </p:cNvPr>
            <p:cNvGrpSpPr/>
            <p:nvPr/>
          </p:nvGrpSpPr>
          <p:grpSpPr>
            <a:xfrm>
              <a:off x="1442240" y="3244397"/>
              <a:ext cx="4852429" cy="658114"/>
              <a:chOff x="1442240" y="2327132"/>
              <a:chExt cx="4852429" cy="658114"/>
            </a:xfrm>
          </p:grpSpPr>
          <p:grpSp>
            <p:nvGrpSpPr>
              <p:cNvPr id="121" name="Group 120">
                <a:extLst>
                  <a:ext uri="{FF2B5EF4-FFF2-40B4-BE49-F238E27FC236}">
                    <a16:creationId xmlns:a16="http://schemas.microsoft.com/office/drawing/2014/main" id="{D95CB0A9-B922-78F5-A402-13FCB0679E1A}"/>
                  </a:ext>
                </a:extLst>
              </p:cNvPr>
              <p:cNvGrpSpPr/>
              <p:nvPr/>
            </p:nvGrpSpPr>
            <p:grpSpPr>
              <a:xfrm>
                <a:off x="1442240" y="2474339"/>
                <a:ext cx="4852429" cy="510907"/>
                <a:chOff x="2012396" y="2603432"/>
                <a:chExt cx="4324350" cy="367812"/>
              </a:xfrm>
            </p:grpSpPr>
            <p:sp>
              <p:nvSpPr>
                <p:cNvPr id="123" name="Line 4">
                  <a:extLst>
                    <a:ext uri="{FF2B5EF4-FFF2-40B4-BE49-F238E27FC236}">
                      <a16:creationId xmlns:a16="http://schemas.microsoft.com/office/drawing/2014/main" id="{7785231A-8DEC-7EBC-DF18-FC8A7056EC8B}"/>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24" name="AutoShape 5">
                  <a:extLst>
                    <a:ext uri="{FF2B5EF4-FFF2-40B4-BE49-F238E27FC236}">
                      <a16:creationId xmlns:a16="http://schemas.microsoft.com/office/drawing/2014/main" id="{00C91394-9F72-D4C4-88CA-F8C8847E7541}"/>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AutoShape 8">
                  <a:extLst>
                    <a:ext uri="{FF2B5EF4-FFF2-40B4-BE49-F238E27FC236}">
                      <a16:creationId xmlns:a16="http://schemas.microsoft.com/office/drawing/2014/main" id="{76BD057A-6903-8CAC-31F5-859BE5E92741}"/>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AutoShape 9">
                  <a:extLst>
                    <a:ext uri="{FF2B5EF4-FFF2-40B4-BE49-F238E27FC236}">
                      <a16:creationId xmlns:a16="http://schemas.microsoft.com/office/drawing/2014/main" id="{C5E98154-845D-FFFE-FC83-6144EA6B46DB}"/>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AutoShape 10">
                  <a:extLst>
                    <a:ext uri="{FF2B5EF4-FFF2-40B4-BE49-F238E27FC236}">
                      <a16:creationId xmlns:a16="http://schemas.microsoft.com/office/drawing/2014/main" id="{BCCAF7FA-876A-E629-BD34-B384F3F8212A}"/>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Text Box 55">
                  <a:extLst>
                    <a:ext uri="{FF2B5EF4-FFF2-40B4-BE49-F238E27FC236}">
                      <a16:creationId xmlns:a16="http://schemas.microsoft.com/office/drawing/2014/main" id="{7B93FBD3-DB17-AE62-E85A-08245C367534}"/>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129" name="AutoShape 9">
                  <a:extLst>
                    <a:ext uri="{FF2B5EF4-FFF2-40B4-BE49-F238E27FC236}">
                      <a16:creationId xmlns:a16="http://schemas.microsoft.com/office/drawing/2014/main" id="{584B4A26-DCC9-2008-14B1-55BC0493BB72}"/>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AutoShape 9">
                  <a:extLst>
                    <a:ext uri="{FF2B5EF4-FFF2-40B4-BE49-F238E27FC236}">
                      <a16:creationId xmlns:a16="http://schemas.microsoft.com/office/drawing/2014/main" id="{F30ECEC7-C1BF-3468-A2C1-7290B963285B}"/>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AutoShape 11">
                  <a:extLst>
                    <a:ext uri="{FF2B5EF4-FFF2-40B4-BE49-F238E27FC236}">
                      <a16:creationId xmlns:a16="http://schemas.microsoft.com/office/drawing/2014/main" id="{C03D38D3-1625-1353-D26A-E1BA83FA2BE6}"/>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AutoShape 12">
                  <a:extLst>
                    <a:ext uri="{FF2B5EF4-FFF2-40B4-BE49-F238E27FC236}">
                      <a16:creationId xmlns:a16="http://schemas.microsoft.com/office/drawing/2014/main" id="{8CCFCD28-1375-CC89-D5FC-281CE59DF663}"/>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AutoShape 13">
                  <a:extLst>
                    <a:ext uri="{FF2B5EF4-FFF2-40B4-BE49-F238E27FC236}">
                      <a16:creationId xmlns:a16="http://schemas.microsoft.com/office/drawing/2014/main" id="{C02CA320-1743-A349-06DA-FC896A86C0B7}"/>
                    </a:ext>
                  </a:extLst>
                </p:cNvPr>
                <p:cNvSpPr>
                  <a:spLocks noChangeArrowheads="1"/>
                </p:cNvSpPr>
                <p:nvPr/>
              </p:nvSpPr>
              <p:spPr bwMode="auto">
                <a:xfrm>
                  <a:off x="4806225" y="26084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AutoShape 12">
                  <a:extLst>
                    <a:ext uri="{FF2B5EF4-FFF2-40B4-BE49-F238E27FC236}">
                      <a16:creationId xmlns:a16="http://schemas.microsoft.com/office/drawing/2014/main" id="{30554A18-57F4-D3A7-3FCB-436115A1A773}"/>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AutoShape 12">
                  <a:extLst>
                    <a:ext uri="{FF2B5EF4-FFF2-40B4-BE49-F238E27FC236}">
                      <a16:creationId xmlns:a16="http://schemas.microsoft.com/office/drawing/2014/main" id="{FC9C404C-61E9-DFAB-74CB-E5105E7BC2A4}"/>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AutoShape 12">
                  <a:extLst>
                    <a:ext uri="{FF2B5EF4-FFF2-40B4-BE49-F238E27FC236}">
                      <a16:creationId xmlns:a16="http://schemas.microsoft.com/office/drawing/2014/main" id="{4909B918-1722-3091-06B4-588B6DDE2D49}"/>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22" name="Straight Connector 121">
                <a:extLst>
                  <a:ext uri="{FF2B5EF4-FFF2-40B4-BE49-F238E27FC236}">
                    <a16:creationId xmlns:a16="http://schemas.microsoft.com/office/drawing/2014/main" id="{272DC226-1115-580E-7078-C739A5E278ED}"/>
                  </a:ext>
                </a:extLst>
              </p:cNvPr>
              <p:cNvCxnSpPr/>
              <p:nvPr/>
            </p:nvCxnSpPr>
            <p:spPr>
              <a:xfrm>
                <a:off x="3732543" y="2327132"/>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18" name="AutoShape 10">
              <a:extLst>
                <a:ext uri="{FF2B5EF4-FFF2-40B4-BE49-F238E27FC236}">
                  <a16:creationId xmlns:a16="http://schemas.microsoft.com/office/drawing/2014/main" id="{753B61FB-D33F-A8C6-FDC3-E809419F5A28}"/>
                </a:ext>
              </a:extLst>
            </p:cNvPr>
            <p:cNvSpPr>
              <a:spLocks noChangeArrowheads="1"/>
            </p:cNvSpPr>
            <p:nvPr/>
          </p:nvSpPr>
          <p:spPr bwMode="auto">
            <a:xfrm>
              <a:off x="3110899" y="3391651"/>
              <a:ext cx="99756" cy="123486"/>
            </a:xfrm>
            <a:prstGeom prst="octagon">
              <a:avLst>
                <a:gd name="adj" fmla="val 29287"/>
              </a:avLst>
            </a:prstGeom>
            <a:solidFill>
              <a:schemeClr val="bg2">
                <a:lumMod val="90000"/>
              </a:schemeClr>
            </a:solidFill>
            <a:ln w="25400" algn="ctr">
              <a:solidFill>
                <a:schemeClr val="tx1"/>
              </a:solidFill>
              <a:miter lim="800000"/>
              <a:headEnd/>
              <a:tailEnd/>
            </a:ln>
            <a:effectLst/>
          </p:spPr>
          <p:txBody>
            <a:bodyPr wrap="none" anchor="ctr"/>
            <a:lstStyle/>
            <a:p>
              <a:endParaRPr lang="en-US"/>
            </a:p>
          </p:txBody>
        </p:sp>
        <p:cxnSp>
          <p:nvCxnSpPr>
            <p:cNvPr id="119" name="Straight Arrow Connector 118">
              <a:extLst>
                <a:ext uri="{FF2B5EF4-FFF2-40B4-BE49-F238E27FC236}">
                  <a16:creationId xmlns:a16="http://schemas.microsoft.com/office/drawing/2014/main" id="{2C19171A-07EE-185D-AAAC-B27D94CB9CB0}"/>
                </a:ext>
              </a:extLst>
            </p:cNvPr>
            <p:cNvCxnSpPr>
              <a:cxnSpLocks/>
              <a:stCxn id="118" idx="3"/>
            </p:cNvCxnSpPr>
            <p:nvPr/>
          </p:nvCxnSpPr>
          <p:spPr>
            <a:xfrm flipH="1">
              <a:off x="2589763" y="3515137"/>
              <a:ext cx="550352" cy="273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704C74F-571C-15D5-CD6E-C148CB2C64E9}"/>
                </a:ext>
              </a:extLst>
            </p:cNvPr>
            <p:cNvSpPr txBox="1"/>
            <p:nvPr/>
          </p:nvSpPr>
          <p:spPr>
            <a:xfrm>
              <a:off x="1815901" y="3689548"/>
              <a:ext cx="2027928" cy="276999"/>
            </a:xfrm>
            <a:prstGeom prst="rect">
              <a:avLst/>
            </a:prstGeom>
            <a:noFill/>
          </p:spPr>
          <p:txBody>
            <a:bodyPr wrap="square" rtlCol="0">
              <a:spAutoFit/>
            </a:bodyPr>
            <a:lstStyle/>
            <a:p>
              <a:r>
                <a:rPr lang="en-US" sz="1200" dirty="0"/>
                <a:t>New data point</a:t>
              </a:r>
            </a:p>
          </p:txBody>
        </p:sp>
      </p:grpSp>
      <p:cxnSp>
        <p:nvCxnSpPr>
          <p:cNvPr id="5" name="Straight Arrow Connector 4">
            <a:extLst>
              <a:ext uri="{FF2B5EF4-FFF2-40B4-BE49-F238E27FC236}">
                <a16:creationId xmlns:a16="http://schemas.microsoft.com/office/drawing/2014/main" id="{CCEA918C-1649-3EBB-E542-0D63C5249E5A}"/>
              </a:ext>
            </a:extLst>
          </p:cNvPr>
          <p:cNvCxnSpPr>
            <a:cxnSpLocks/>
          </p:cNvCxnSpPr>
          <p:nvPr/>
        </p:nvCxnSpPr>
        <p:spPr>
          <a:xfrm flipV="1">
            <a:off x="3430982" y="1644164"/>
            <a:ext cx="719677" cy="40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A6068F-7ED2-6295-E573-4386F09EBEE9}"/>
              </a:ext>
            </a:extLst>
          </p:cNvPr>
          <p:cNvSpPr txBox="1"/>
          <p:nvPr/>
        </p:nvSpPr>
        <p:spPr>
          <a:xfrm>
            <a:off x="4244818" y="1513961"/>
            <a:ext cx="3737983" cy="461665"/>
          </a:xfrm>
          <a:prstGeom prst="rect">
            <a:avLst/>
          </a:prstGeom>
          <a:noFill/>
        </p:spPr>
        <p:txBody>
          <a:bodyPr wrap="square" rtlCol="0">
            <a:spAutoFit/>
          </a:bodyPr>
          <a:lstStyle/>
          <a:p>
            <a:r>
              <a:rPr lang="en-US" sz="1200" dirty="0"/>
              <a:t>Move the decision boundary to the midpoint between the edges of the group (</a:t>
            </a:r>
            <a:r>
              <a:rPr lang="en-US" sz="1200" b="1" dirty="0"/>
              <a:t>support vectors</a:t>
            </a:r>
            <a:r>
              <a:rPr lang="en-US" sz="1200" dirty="0"/>
              <a:t>)</a:t>
            </a:r>
          </a:p>
        </p:txBody>
      </p:sp>
      <p:grpSp>
        <p:nvGrpSpPr>
          <p:cNvPr id="15" name="Group 14">
            <a:extLst>
              <a:ext uri="{FF2B5EF4-FFF2-40B4-BE49-F238E27FC236}">
                <a16:creationId xmlns:a16="http://schemas.microsoft.com/office/drawing/2014/main" id="{50BEBCE1-70B3-B334-70DB-1D94382FE804}"/>
              </a:ext>
            </a:extLst>
          </p:cNvPr>
          <p:cNvGrpSpPr/>
          <p:nvPr/>
        </p:nvGrpSpPr>
        <p:grpSpPr>
          <a:xfrm>
            <a:off x="6965004" y="3313950"/>
            <a:ext cx="4852429" cy="975930"/>
            <a:chOff x="1442240" y="2926581"/>
            <a:chExt cx="4852429" cy="975930"/>
          </a:xfrm>
        </p:grpSpPr>
        <p:grpSp>
          <p:nvGrpSpPr>
            <p:cNvPr id="16" name="Group 15">
              <a:extLst>
                <a:ext uri="{FF2B5EF4-FFF2-40B4-BE49-F238E27FC236}">
                  <a16:creationId xmlns:a16="http://schemas.microsoft.com/office/drawing/2014/main" id="{45502AD6-8B8E-E0E9-2080-C7F195392A68}"/>
                </a:ext>
              </a:extLst>
            </p:cNvPr>
            <p:cNvGrpSpPr/>
            <p:nvPr/>
          </p:nvGrpSpPr>
          <p:grpSpPr>
            <a:xfrm>
              <a:off x="1442240" y="3244397"/>
              <a:ext cx="4852429" cy="658114"/>
              <a:chOff x="1442240" y="2327132"/>
              <a:chExt cx="4852429" cy="658114"/>
            </a:xfrm>
          </p:grpSpPr>
          <p:grpSp>
            <p:nvGrpSpPr>
              <p:cNvPr id="20" name="Group 19">
                <a:extLst>
                  <a:ext uri="{FF2B5EF4-FFF2-40B4-BE49-F238E27FC236}">
                    <a16:creationId xmlns:a16="http://schemas.microsoft.com/office/drawing/2014/main" id="{041CCBE0-9BD0-96F0-0EB7-250A1A2DD69D}"/>
                  </a:ext>
                </a:extLst>
              </p:cNvPr>
              <p:cNvGrpSpPr/>
              <p:nvPr/>
            </p:nvGrpSpPr>
            <p:grpSpPr>
              <a:xfrm>
                <a:off x="1442240" y="2474339"/>
                <a:ext cx="4852429" cy="510907"/>
                <a:chOff x="2012396" y="2603432"/>
                <a:chExt cx="4324350" cy="367812"/>
              </a:xfrm>
            </p:grpSpPr>
            <p:sp>
              <p:nvSpPr>
                <p:cNvPr id="32" name="Line 4">
                  <a:extLst>
                    <a:ext uri="{FF2B5EF4-FFF2-40B4-BE49-F238E27FC236}">
                      <a16:creationId xmlns:a16="http://schemas.microsoft.com/office/drawing/2014/main" id="{B03DD439-6571-3E91-8E54-96E831D3581C}"/>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3" name="AutoShape 5">
                  <a:extLst>
                    <a:ext uri="{FF2B5EF4-FFF2-40B4-BE49-F238E27FC236}">
                      <a16:creationId xmlns:a16="http://schemas.microsoft.com/office/drawing/2014/main" id="{CB37CEAC-4040-C9BD-DB5A-2D69DF90DD92}"/>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8">
                  <a:extLst>
                    <a:ext uri="{FF2B5EF4-FFF2-40B4-BE49-F238E27FC236}">
                      <a16:creationId xmlns:a16="http://schemas.microsoft.com/office/drawing/2014/main" id="{4DB2468D-2351-1318-1EA7-A7F8A082625D}"/>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9">
                  <a:extLst>
                    <a:ext uri="{FF2B5EF4-FFF2-40B4-BE49-F238E27FC236}">
                      <a16:creationId xmlns:a16="http://schemas.microsoft.com/office/drawing/2014/main" id="{B16BFB85-052C-8A75-637D-F52A4B154527}"/>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AutoShape 10">
                  <a:extLst>
                    <a:ext uri="{FF2B5EF4-FFF2-40B4-BE49-F238E27FC236}">
                      <a16:creationId xmlns:a16="http://schemas.microsoft.com/office/drawing/2014/main" id="{FAE8A682-86E7-7448-EE6E-BF067E8EC3B4}"/>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Text Box 55">
                  <a:extLst>
                    <a:ext uri="{FF2B5EF4-FFF2-40B4-BE49-F238E27FC236}">
                      <a16:creationId xmlns:a16="http://schemas.microsoft.com/office/drawing/2014/main" id="{5C61040E-BD22-28B4-F9D4-7E816E005BBD}"/>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60" name="AutoShape 9">
                  <a:extLst>
                    <a:ext uri="{FF2B5EF4-FFF2-40B4-BE49-F238E27FC236}">
                      <a16:creationId xmlns:a16="http://schemas.microsoft.com/office/drawing/2014/main" id="{5E6E2693-C6CE-5559-AC73-EEFBCB665921}"/>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AutoShape 9">
                  <a:extLst>
                    <a:ext uri="{FF2B5EF4-FFF2-40B4-BE49-F238E27FC236}">
                      <a16:creationId xmlns:a16="http://schemas.microsoft.com/office/drawing/2014/main" id="{63BFBB10-D040-15F3-DC9C-21F0E0EA7B38}"/>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AutoShape 11">
                  <a:extLst>
                    <a:ext uri="{FF2B5EF4-FFF2-40B4-BE49-F238E27FC236}">
                      <a16:creationId xmlns:a16="http://schemas.microsoft.com/office/drawing/2014/main" id="{52AE351E-2F7E-7E7C-CDC2-B43832C12F0E}"/>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12">
                  <a:extLst>
                    <a:ext uri="{FF2B5EF4-FFF2-40B4-BE49-F238E27FC236}">
                      <a16:creationId xmlns:a16="http://schemas.microsoft.com/office/drawing/2014/main" id="{69BF2F11-1610-345C-67DA-1D7D00102D82}"/>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AutoShape 13">
                  <a:extLst>
                    <a:ext uri="{FF2B5EF4-FFF2-40B4-BE49-F238E27FC236}">
                      <a16:creationId xmlns:a16="http://schemas.microsoft.com/office/drawing/2014/main" id="{4CD9AE9F-1F2A-18C2-B0C6-4E53412B8560}"/>
                    </a:ext>
                  </a:extLst>
                </p:cNvPr>
                <p:cNvSpPr>
                  <a:spLocks noChangeArrowheads="1"/>
                </p:cNvSpPr>
                <p:nvPr/>
              </p:nvSpPr>
              <p:spPr bwMode="auto">
                <a:xfrm>
                  <a:off x="4806225" y="26084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AutoShape 12">
                  <a:extLst>
                    <a:ext uri="{FF2B5EF4-FFF2-40B4-BE49-F238E27FC236}">
                      <a16:creationId xmlns:a16="http://schemas.microsoft.com/office/drawing/2014/main" id="{7B76198B-E5D9-7B69-1E77-B08257C95E27}"/>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AutoShape 12">
                  <a:extLst>
                    <a:ext uri="{FF2B5EF4-FFF2-40B4-BE49-F238E27FC236}">
                      <a16:creationId xmlns:a16="http://schemas.microsoft.com/office/drawing/2014/main" id="{9D80B71B-0F52-D586-C7BA-B6EA099EC66B}"/>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AutoShape 12">
                  <a:extLst>
                    <a:ext uri="{FF2B5EF4-FFF2-40B4-BE49-F238E27FC236}">
                      <a16:creationId xmlns:a16="http://schemas.microsoft.com/office/drawing/2014/main" id="{1D2A5FD9-F418-636C-01B6-51BA13D04A04}"/>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21" name="Straight Connector 20">
                <a:extLst>
                  <a:ext uri="{FF2B5EF4-FFF2-40B4-BE49-F238E27FC236}">
                    <a16:creationId xmlns:a16="http://schemas.microsoft.com/office/drawing/2014/main" id="{2B7C9C00-96A2-2C40-6D0B-72A97CB8751C}"/>
                  </a:ext>
                </a:extLst>
              </p:cNvPr>
              <p:cNvCxnSpPr/>
              <p:nvPr/>
            </p:nvCxnSpPr>
            <p:spPr>
              <a:xfrm>
                <a:off x="3732543" y="2327132"/>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AutoShape 10">
              <a:extLst>
                <a:ext uri="{FF2B5EF4-FFF2-40B4-BE49-F238E27FC236}">
                  <a16:creationId xmlns:a16="http://schemas.microsoft.com/office/drawing/2014/main" id="{D1FF20EF-1DC6-4F4E-CCA1-E2D804364F62}"/>
                </a:ext>
              </a:extLst>
            </p:cNvPr>
            <p:cNvSpPr>
              <a:spLocks noChangeArrowheads="1"/>
            </p:cNvSpPr>
            <p:nvPr/>
          </p:nvSpPr>
          <p:spPr bwMode="auto">
            <a:xfrm>
              <a:off x="3110899" y="3391651"/>
              <a:ext cx="99756" cy="123486"/>
            </a:xfrm>
            <a:prstGeom prst="octagon">
              <a:avLst>
                <a:gd name="adj" fmla="val 29287"/>
              </a:avLst>
            </a:prstGeom>
            <a:solidFill>
              <a:srgbClr val="FF0000"/>
            </a:solidFill>
            <a:ln w="25400" algn="ctr">
              <a:solidFill>
                <a:schemeClr val="tx1"/>
              </a:solidFill>
              <a:miter lim="800000"/>
              <a:headEnd/>
              <a:tailEnd/>
            </a:ln>
            <a:effectLst/>
          </p:spPr>
          <p:txBody>
            <a:bodyPr wrap="none" anchor="ctr"/>
            <a:lstStyle/>
            <a:p>
              <a:endParaRPr lang="en-US" dirty="0"/>
            </a:p>
          </p:txBody>
        </p:sp>
        <p:cxnSp>
          <p:nvCxnSpPr>
            <p:cNvPr id="18" name="Straight Arrow Connector 17">
              <a:extLst>
                <a:ext uri="{FF2B5EF4-FFF2-40B4-BE49-F238E27FC236}">
                  <a16:creationId xmlns:a16="http://schemas.microsoft.com/office/drawing/2014/main" id="{8470563E-EF95-31E7-9C89-D2C43A973C4F}"/>
                </a:ext>
              </a:extLst>
            </p:cNvPr>
            <p:cNvCxnSpPr/>
            <p:nvPr/>
          </p:nvCxnSpPr>
          <p:spPr>
            <a:xfrm flipV="1">
              <a:off x="3210655" y="3091070"/>
              <a:ext cx="675545"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3CACB7-7C82-640B-8C55-B83154100C17}"/>
                </a:ext>
              </a:extLst>
            </p:cNvPr>
            <p:cNvSpPr txBox="1"/>
            <p:nvPr/>
          </p:nvSpPr>
          <p:spPr>
            <a:xfrm>
              <a:off x="3860591" y="2926581"/>
              <a:ext cx="2027928" cy="276999"/>
            </a:xfrm>
            <a:prstGeom prst="rect">
              <a:avLst/>
            </a:prstGeom>
            <a:noFill/>
          </p:spPr>
          <p:txBody>
            <a:bodyPr wrap="square" rtlCol="0">
              <a:spAutoFit/>
            </a:bodyPr>
            <a:lstStyle/>
            <a:p>
              <a:r>
                <a:rPr lang="en-US" sz="1200" dirty="0"/>
                <a:t>Prediction for new data point</a:t>
              </a:r>
            </a:p>
          </p:txBody>
        </p:sp>
      </p:grpSp>
      <p:sp>
        <p:nvSpPr>
          <p:cNvPr id="69" name="TextBox 68">
            <a:extLst>
              <a:ext uri="{FF2B5EF4-FFF2-40B4-BE49-F238E27FC236}">
                <a16:creationId xmlns:a16="http://schemas.microsoft.com/office/drawing/2014/main" id="{4E390F7E-4F23-DC56-50AC-0D417D27698A}"/>
              </a:ext>
            </a:extLst>
          </p:cNvPr>
          <p:cNvSpPr txBox="1"/>
          <p:nvPr/>
        </p:nvSpPr>
        <p:spPr>
          <a:xfrm>
            <a:off x="805956" y="4570812"/>
            <a:ext cx="10892397" cy="2308324"/>
          </a:xfrm>
          <a:prstGeom prst="rect">
            <a:avLst/>
          </a:prstGeom>
          <a:noFill/>
        </p:spPr>
        <p:txBody>
          <a:bodyPr wrap="square">
            <a:spAutoFit/>
          </a:bodyPr>
          <a:lstStyle/>
          <a:p>
            <a:r>
              <a:rPr lang="en-US" dirty="0"/>
              <a:t>What can we say about the decision boundary?</a:t>
            </a:r>
          </a:p>
          <a:p>
            <a:r>
              <a:rPr lang="en-US" dirty="0"/>
              <a:t>This decision boundary is consistent with the data while committing least to it</a:t>
            </a:r>
          </a:p>
          <a:p>
            <a:endParaRPr lang="en-US" dirty="0"/>
          </a:p>
          <a:p>
            <a:r>
              <a:rPr lang="en-US" dirty="0"/>
              <a:t>The idea of finding the decision boundary of least commitment (maximum margin) in the set of linearly separable data is the main idea behind Linear SVMs.</a:t>
            </a:r>
          </a:p>
          <a:p>
            <a:endParaRPr lang="en-US" dirty="0"/>
          </a:p>
          <a:p>
            <a:r>
              <a:rPr lang="en-US" dirty="0"/>
              <a:t>In other words, maximize the margin subject to the constraint that we should be able to classify everything correctly (Maximal Margin Classifier)</a:t>
            </a:r>
          </a:p>
        </p:txBody>
      </p:sp>
      <p:grpSp>
        <p:nvGrpSpPr>
          <p:cNvPr id="80" name="Group 79">
            <a:extLst>
              <a:ext uri="{FF2B5EF4-FFF2-40B4-BE49-F238E27FC236}">
                <a16:creationId xmlns:a16="http://schemas.microsoft.com/office/drawing/2014/main" id="{FC065FED-975E-5D06-2470-6292DBA90719}"/>
              </a:ext>
            </a:extLst>
          </p:cNvPr>
          <p:cNvGrpSpPr/>
          <p:nvPr/>
        </p:nvGrpSpPr>
        <p:grpSpPr>
          <a:xfrm>
            <a:off x="2564164" y="3459707"/>
            <a:ext cx="936891" cy="265671"/>
            <a:chOff x="2585560" y="3985106"/>
            <a:chExt cx="873818" cy="209809"/>
          </a:xfrm>
        </p:grpSpPr>
        <p:cxnSp>
          <p:nvCxnSpPr>
            <p:cNvPr id="72" name="Straight Connector 71">
              <a:extLst>
                <a:ext uri="{FF2B5EF4-FFF2-40B4-BE49-F238E27FC236}">
                  <a16:creationId xmlns:a16="http://schemas.microsoft.com/office/drawing/2014/main" id="{31CA3228-595D-B52D-8DAD-5ABC8F69404F}"/>
                </a:ext>
              </a:extLst>
            </p:cNvPr>
            <p:cNvCxnSpPr>
              <a:cxnSpLocks/>
            </p:cNvCxnSpPr>
            <p:nvPr/>
          </p:nvCxnSpPr>
          <p:spPr>
            <a:xfrm>
              <a:off x="2585560" y="4080071"/>
              <a:ext cx="873818" cy="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06238A2-33D3-5CD2-C5FA-CAB6C8929568}"/>
                </a:ext>
              </a:extLst>
            </p:cNvPr>
            <p:cNvCxnSpPr/>
            <p:nvPr/>
          </p:nvCxnSpPr>
          <p:spPr>
            <a:xfrm>
              <a:off x="2585560" y="3985106"/>
              <a:ext cx="0" cy="209809"/>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D903E03-B9AD-03FB-1213-0C4E65586720}"/>
                </a:ext>
              </a:extLst>
            </p:cNvPr>
            <p:cNvCxnSpPr/>
            <p:nvPr/>
          </p:nvCxnSpPr>
          <p:spPr>
            <a:xfrm>
              <a:off x="3430982" y="3985106"/>
              <a:ext cx="0" cy="209809"/>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5D9CEEE7-57D2-FAA1-3AF3-F68817C7E34C}"/>
              </a:ext>
            </a:extLst>
          </p:cNvPr>
          <p:cNvGrpSpPr/>
          <p:nvPr/>
        </p:nvGrpSpPr>
        <p:grpSpPr>
          <a:xfrm>
            <a:off x="3466710" y="3202251"/>
            <a:ext cx="936891" cy="265671"/>
            <a:chOff x="2585560" y="3985106"/>
            <a:chExt cx="873818" cy="209809"/>
          </a:xfrm>
        </p:grpSpPr>
        <p:cxnSp>
          <p:nvCxnSpPr>
            <p:cNvPr id="82" name="Straight Connector 81">
              <a:extLst>
                <a:ext uri="{FF2B5EF4-FFF2-40B4-BE49-F238E27FC236}">
                  <a16:creationId xmlns:a16="http://schemas.microsoft.com/office/drawing/2014/main" id="{8FCD1C7A-CDEA-02C0-38AE-81846A5D88A3}"/>
                </a:ext>
              </a:extLst>
            </p:cNvPr>
            <p:cNvCxnSpPr>
              <a:cxnSpLocks/>
            </p:cNvCxnSpPr>
            <p:nvPr/>
          </p:nvCxnSpPr>
          <p:spPr>
            <a:xfrm>
              <a:off x="2585560" y="4080071"/>
              <a:ext cx="873818" cy="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7C45A2-B5B0-35F6-5719-E205D3048DCC}"/>
                </a:ext>
              </a:extLst>
            </p:cNvPr>
            <p:cNvCxnSpPr/>
            <p:nvPr/>
          </p:nvCxnSpPr>
          <p:spPr>
            <a:xfrm>
              <a:off x="2585560" y="3985106"/>
              <a:ext cx="0" cy="209809"/>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C61BEF0-E9C5-8840-4F89-FE742F221376}"/>
                </a:ext>
              </a:extLst>
            </p:cNvPr>
            <p:cNvCxnSpPr/>
            <p:nvPr/>
          </p:nvCxnSpPr>
          <p:spPr>
            <a:xfrm>
              <a:off x="3430982" y="3985106"/>
              <a:ext cx="0" cy="209809"/>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1AEAC06-D12A-CD39-CEFA-2128912533EC}"/>
              </a:ext>
            </a:extLst>
          </p:cNvPr>
          <p:cNvCxnSpPr>
            <a:cxnSpLocks/>
          </p:cNvCxnSpPr>
          <p:nvPr/>
        </p:nvCxnSpPr>
        <p:spPr>
          <a:xfrm>
            <a:off x="3399678" y="2902139"/>
            <a:ext cx="683222" cy="36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562E47E-FA8E-52C8-8389-9C5AD22239E8}"/>
              </a:ext>
            </a:extLst>
          </p:cNvPr>
          <p:cNvCxnSpPr>
            <a:cxnSpLocks/>
          </p:cNvCxnSpPr>
          <p:nvPr/>
        </p:nvCxnSpPr>
        <p:spPr>
          <a:xfrm flipH="1">
            <a:off x="2955169" y="2950194"/>
            <a:ext cx="414064" cy="54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77C86A61-9F9D-90BA-5227-4363E31CDE6F}"/>
              </a:ext>
            </a:extLst>
          </p:cNvPr>
          <p:cNvSpPr txBox="1"/>
          <p:nvPr/>
        </p:nvSpPr>
        <p:spPr>
          <a:xfrm>
            <a:off x="2811313" y="2695697"/>
            <a:ext cx="2027928" cy="276999"/>
          </a:xfrm>
          <a:prstGeom prst="rect">
            <a:avLst/>
          </a:prstGeom>
          <a:noFill/>
        </p:spPr>
        <p:txBody>
          <a:bodyPr wrap="square" rtlCol="0">
            <a:spAutoFit/>
          </a:bodyPr>
          <a:lstStyle/>
          <a:p>
            <a:r>
              <a:rPr lang="en-US" sz="1200" dirty="0"/>
              <a:t>Margin</a:t>
            </a:r>
          </a:p>
        </p:txBody>
      </p:sp>
    </p:spTree>
    <p:extLst>
      <p:ext uri="{BB962C8B-B14F-4D97-AF65-F5344CB8AC3E}">
        <p14:creationId xmlns:p14="http://schemas.microsoft.com/office/powerpoint/2010/main" val="1415208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SVM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40</a:t>
            </a:fld>
            <a:endParaRPr lang="en-US" dirty="0"/>
          </a:p>
        </p:txBody>
      </p:sp>
      <p:pic>
        <p:nvPicPr>
          <p:cNvPr id="6" name="Picture 5"/>
          <p:cNvPicPr>
            <a:picLocks noChangeAspect="1"/>
          </p:cNvPicPr>
          <p:nvPr/>
        </p:nvPicPr>
        <p:blipFill>
          <a:blip r:embed="rId2"/>
          <a:stretch>
            <a:fillRect/>
          </a:stretch>
        </p:blipFill>
        <p:spPr>
          <a:xfrm>
            <a:off x="461235" y="1676009"/>
            <a:ext cx="2459466" cy="2037167"/>
          </a:xfrm>
          <a:prstGeom prst="rect">
            <a:avLst/>
          </a:prstGeom>
        </p:spPr>
      </p:pic>
      <p:pic>
        <p:nvPicPr>
          <p:cNvPr id="7" name="Picture 6"/>
          <p:cNvPicPr>
            <a:picLocks noChangeAspect="1"/>
          </p:cNvPicPr>
          <p:nvPr/>
        </p:nvPicPr>
        <p:blipFill>
          <a:blip r:embed="rId3"/>
          <a:stretch>
            <a:fillRect/>
          </a:stretch>
        </p:blipFill>
        <p:spPr>
          <a:xfrm>
            <a:off x="504265" y="1190235"/>
            <a:ext cx="3467355" cy="401898"/>
          </a:xfrm>
          <a:prstGeom prst="rect">
            <a:avLst/>
          </a:prstGeom>
        </p:spPr>
      </p:pic>
      <p:pic>
        <p:nvPicPr>
          <p:cNvPr id="8" name="Picture 7"/>
          <p:cNvPicPr>
            <a:picLocks noChangeAspect="1"/>
          </p:cNvPicPr>
          <p:nvPr/>
        </p:nvPicPr>
        <p:blipFill>
          <a:blip r:embed="rId4"/>
          <a:stretch>
            <a:fillRect/>
          </a:stretch>
        </p:blipFill>
        <p:spPr>
          <a:xfrm>
            <a:off x="5282677" y="1190235"/>
            <a:ext cx="4458372" cy="401531"/>
          </a:xfrm>
          <a:prstGeom prst="rect">
            <a:avLst/>
          </a:prstGeom>
        </p:spPr>
      </p:pic>
      <p:pic>
        <p:nvPicPr>
          <p:cNvPr id="9" name="Picture 8"/>
          <p:cNvPicPr>
            <a:picLocks noChangeAspect="1"/>
          </p:cNvPicPr>
          <p:nvPr/>
        </p:nvPicPr>
        <p:blipFill>
          <a:blip r:embed="rId5"/>
          <a:stretch>
            <a:fillRect/>
          </a:stretch>
        </p:blipFill>
        <p:spPr>
          <a:xfrm>
            <a:off x="5361231" y="1720854"/>
            <a:ext cx="2533239" cy="1992322"/>
          </a:xfrm>
          <a:prstGeom prst="rect">
            <a:avLst/>
          </a:prstGeom>
        </p:spPr>
      </p:pic>
      <p:pic>
        <p:nvPicPr>
          <p:cNvPr id="10" name="Picture 9"/>
          <p:cNvPicPr>
            <a:picLocks noChangeAspect="1"/>
          </p:cNvPicPr>
          <p:nvPr/>
        </p:nvPicPr>
        <p:blipFill>
          <a:blip r:embed="rId6"/>
          <a:stretch>
            <a:fillRect/>
          </a:stretch>
        </p:blipFill>
        <p:spPr>
          <a:xfrm>
            <a:off x="312570" y="3985708"/>
            <a:ext cx="4510750" cy="345673"/>
          </a:xfrm>
          <a:prstGeom prst="rect">
            <a:avLst/>
          </a:prstGeom>
        </p:spPr>
      </p:pic>
      <p:pic>
        <p:nvPicPr>
          <p:cNvPr id="11" name="Picture 10"/>
          <p:cNvPicPr>
            <a:picLocks noChangeAspect="1"/>
          </p:cNvPicPr>
          <p:nvPr/>
        </p:nvPicPr>
        <p:blipFill>
          <a:blip r:embed="rId7"/>
          <a:stretch>
            <a:fillRect/>
          </a:stretch>
        </p:blipFill>
        <p:spPr>
          <a:xfrm>
            <a:off x="5504585" y="4086294"/>
            <a:ext cx="5059424" cy="286875"/>
          </a:xfrm>
          <a:prstGeom prst="rect">
            <a:avLst/>
          </a:prstGeom>
        </p:spPr>
      </p:pic>
      <p:pic>
        <p:nvPicPr>
          <p:cNvPr id="12" name="Picture 11"/>
          <p:cNvPicPr>
            <a:picLocks noChangeAspect="1"/>
          </p:cNvPicPr>
          <p:nvPr/>
        </p:nvPicPr>
        <p:blipFill>
          <a:blip r:embed="rId8"/>
          <a:stretch>
            <a:fillRect/>
          </a:stretch>
        </p:blipFill>
        <p:spPr>
          <a:xfrm>
            <a:off x="235061" y="4396470"/>
            <a:ext cx="2685640" cy="2275903"/>
          </a:xfrm>
          <a:prstGeom prst="rect">
            <a:avLst/>
          </a:prstGeom>
        </p:spPr>
      </p:pic>
      <p:pic>
        <p:nvPicPr>
          <p:cNvPr id="13" name="Picture 12"/>
          <p:cNvPicPr>
            <a:picLocks noChangeAspect="1"/>
          </p:cNvPicPr>
          <p:nvPr/>
        </p:nvPicPr>
        <p:blipFill>
          <a:blip r:embed="rId9"/>
          <a:stretch>
            <a:fillRect/>
          </a:stretch>
        </p:blipFill>
        <p:spPr>
          <a:xfrm>
            <a:off x="5417804" y="4428752"/>
            <a:ext cx="2706306" cy="2282381"/>
          </a:xfrm>
          <a:prstGeom prst="rect">
            <a:avLst/>
          </a:prstGeom>
        </p:spPr>
      </p:pic>
      <p:sp>
        <p:nvSpPr>
          <p:cNvPr id="14" name="Oval 13"/>
          <p:cNvSpPr/>
          <p:nvPr/>
        </p:nvSpPr>
        <p:spPr>
          <a:xfrm>
            <a:off x="2920701" y="1093304"/>
            <a:ext cx="915803" cy="582705"/>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937188" y="1138149"/>
            <a:ext cx="915803" cy="582705"/>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3640" y="3797662"/>
            <a:ext cx="915803" cy="582705"/>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937727" y="3887928"/>
            <a:ext cx="915803" cy="582705"/>
          </a:xfrm>
          <a:prstGeom prst="ellipse">
            <a:avLst/>
          </a:prstGeom>
          <a:noFill/>
          <a:ln w="539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44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SVM-Parameter C</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41</a:t>
            </a:fld>
            <a:endParaRPr lang="en-US" dirty="0"/>
          </a:p>
        </p:txBody>
      </p:sp>
      <p:pic>
        <p:nvPicPr>
          <p:cNvPr id="3" name="Picture 2"/>
          <p:cNvPicPr>
            <a:picLocks noChangeAspect="1"/>
          </p:cNvPicPr>
          <p:nvPr/>
        </p:nvPicPr>
        <p:blipFill>
          <a:blip r:embed="rId2"/>
          <a:stretch>
            <a:fillRect/>
          </a:stretch>
        </p:blipFill>
        <p:spPr>
          <a:xfrm>
            <a:off x="2662517" y="1204917"/>
            <a:ext cx="6680105" cy="5217089"/>
          </a:xfrm>
          <a:prstGeom prst="rect">
            <a:avLst/>
          </a:prstGeom>
        </p:spPr>
      </p:pic>
    </p:spTree>
    <p:extLst>
      <p:ext uri="{BB962C8B-B14F-4D97-AF65-F5344CB8AC3E}">
        <p14:creationId xmlns:p14="http://schemas.microsoft.com/office/powerpoint/2010/main" val="33736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 </a:t>
            </a:r>
            <a:r>
              <a:rPr lang="en-US" dirty="0" err="1"/>
              <a:t>rbf</a:t>
            </a:r>
            <a:r>
              <a:rPr lang="en-US" dirty="0"/>
              <a:t> kernel</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42</a:t>
            </a:fld>
            <a:endParaRPr lang="en-US" dirty="0"/>
          </a:p>
        </p:txBody>
      </p:sp>
      <p:pic>
        <p:nvPicPr>
          <p:cNvPr id="5" name="Picture 4"/>
          <p:cNvPicPr>
            <a:picLocks noChangeAspect="1"/>
          </p:cNvPicPr>
          <p:nvPr/>
        </p:nvPicPr>
        <p:blipFill>
          <a:blip r:embed="rId2"/>
          <a:stretch>
            <a:fillRect/>
          </a:stretch>
        </p:blipFill>
        <p:spPr>
          <a:xfrm>
            <a:off x="1994451" y="1773027"/>
            <a:ext cx="8852912" cy="4468747"/>
          </a:xfrm>
          <a:prstGeom prst="rect">
            <a:avLst/>
          </a:prstGeom>
        </p:spPr>
      </p:pic>
    </p:spTree>
    <p:extLst>
      <p:ext uri="{BB962C8B-B14F-4D97-AF65-F5344CB8AC3E}">
        <p14:creationId xmlns:p14="http://schemas.microsoft.com/office/powerpoint/2010/main" val="276861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SVM (</a:t>
            </a:r>
            <a:r>
              <a:rPr lang="en-US" dirty="0" err="1"/>
              <a:t>rbf</a:t>
            </a:r>
            <a:r>
              <a:rPr lang="en-US" dirty="0"/>
              <a:t>-Gamma)</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43</a:t>
            </a:fld>
            <a:endParaRPr lang="en-US" dirty="0"/>
          </a:p>
        </p:txBody>
      </p:sp>
      <p:pic>
        <p:nvPicPr>
          <p:cNvPr id="14" name="Picture 13"/>
          <p:cNvPicPr>
            <a:picLocks noChangeAspect="1"/>
          </p:cNvPicPr>
          <p:nvPr/>
        </p:nvPicPr>
        <p:blipFill>
          <a:blip r:embed="rId2"/>
          <a:stretch>
            <a:fillRect/>
          </a:stretch>
        </p:blipFill>
        <p:spPr>
          <a:xfrm>
            <a:off x="2576457" y="1191759"/>
            <a:ext cx="6735015" cy="5510467"/>
          </a:xfrm>
          <a:prstGeom prst="rect">
            <a:avLst/>
          </a:prstGeom>
        </p:spPr>
      </p:pic>
    </p:spTree>
    <p:extLst>
      <p:ext uri="{BB962C8B-B14F-4D97-AF65-F5344CB8AC3E}">
        <p14:creationId xmlns:p14="http://schemas.microsoft.com/office/powerpoint/2010/main" val="1301631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SVM (poly-Gamma)</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44</a:t>
            </a:fld>
            <a:endParaRPr lang="en-US" dirty="0"/>
          </a:p>
        </p:txBody>
      </p:sp>
      <p:pic>
        <p:nvPicPr>
          <p:cNvPr id="3" name="Picture 2"/>
          <p:cNvPicPr>
            <a:picLocks noChangeAspect="1"/>
          </p:cNvPicPr>
          <p:nvPr/>
        </p:nvPicPr>
        <p:blipFill>
          <a:blip r:embed="rId2"/>
          <a:stretch>
            <a:fillRect/>
          </a:stretch>
        </p:blipFill>
        <p:spPr>
          <a:xfrm>
            <a:off x="2778509" y="1311965"/>
            <a:ext cx="6367353" cy="5295536"/>
          </a:xfrm>
          <a:prstGeom prst="rect">
            <a:avLst/>
          </a:prstGeom>
        </p:spPr>
      </p:pic>
    </p:spTree>
    <p:extLst>
      <p:ext uri="{BB962C8B-B14F-4D97-AF65-F5344CB8AC3E}">
        <p14:creationId xmlns:p14="http://schemas.microsoft.com/office/powerpoint/2010/main" val="39499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SVM (poly-degree)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45</a:t>
            </a:fld>
            <a:endParaRPr lang="en-US" dirty="0"/>
          </a:p>
        </p:txBody>
      </p:sp>
      <p:pic>
        <p:nvPicPr>
          <p:cNvPr id="5" name="Picture 4"/>
          <p:cNvPicPr>
            <a:picLocks noChangeAspect="1"/>
          </p:cNvPicPr>
          <p:nvPr/>
        </p:nvPicPr>
        <p:blipFill>
          <a:blip r:embed="rId2"/>
          <a:stretch>
            <a:fillRect/>
          </a:stretch>
        </p:blipFill>
        <p:spPr>
          <a:xfrm>
            <a:off x="2661640" y="1225825"/>
            <a:ext cx="6469108" cy="5417607"/>
          </a:xfrm>
          <a:prstGeom prst="rect">
            <a:avLst/>
          </a:prstGeom>
        </p:spPr>
      </p:pic>
    </p:spTree>
    <p:extLst>
      <p:ext uri="{BB962C8B-B14F-4D97-AF65-F5344CB8AC3E}">
        <p14:creationId xmlns:p14="http://schemas.microsoft.com/office/powerpoint/2010/main" val="287378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3297"/>
            <a:ext cx="12192000" cy="1096280"/>
          </a:xfrm>
        </p:spPr>
        <p:txBody>
          <a:bodyPr/>
          <a:lstStyle/>
          <a:p>
            <a:r>
              <a:rPr lang="en-US" dirty="0"/>
              <a:t>Pre-Processing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46</a:t>
            </a:fld>
            <a:endParaRPr lang="en-US" dirty="0"/>
          </a:p>
        </p:txBody>
      </p:sp>
      <p:sp>
        <p:nvSpPr>
          <p:cNvPr id="6" name="Rectangle 5"/>
          <p:cNvSpPr/>
          <p:nvPr/>
        </p:nvSpPr>
        <p:spPr>
          <a:xfrm>
            <a:off x="1258957" y="1788541"/>
            <a:ext cx="9773478" cy="3539430"/>
          </a:xfrm>
          <a:prstGeom prst="rect">
            <a:avLst/>
          </a:prstGeom>
        </p:spPr>
        <p:txBody>
          <a:bodyPr wrap="square">
            <a:spAutoFit/>
          </a:bodyPr>
          <a:lstStyle/>
          <a:p>
            <a:pPr marL="741363" lvl="0" indent="-741363" eaLnBrk="0" fontAlgn="base" hangingPunct="0">
              <a:spcBef>
                <a:spcPct val="0"/>
              </a:spcBef>
              <a:spcAft>
                <a:spcPct val="0"/>
              </a:spcAft>
              <a:buFontTx/>
              <a:buChar char="•"/>
            </a:pPr>
            <a:r>
              <a:rPr lang="en-US" altLang="en-US" sz="3200" dirty="0">
                <a:solidFill>
                  <a:srgbClr val="000000"/>
                </a:solidFill>
                <a:latin typeface="Times New Roman" panose="02020603050405020304" pitchFamily="18" charset="0"/>
                <a:cs typeface="Times New Roman" panose="02020603050405020304" pitchFamily="18" charset="0"/>
              </a:rPr>
              <a:t>Kernel use inner products or distances.</a:t>
            </a:r>
          </a:p>
          <a:p>
            <a:pPr marL="741363" lvl="0" indent="-741363" eaLnBrk="0" fontAlgn="base" hangingPunct="0">
              <a:spcBef>
                <a:spcPct val="0"/>
              </a:spcBef>
              <a:spcAft>
                <a:spcPct val="0"/>
              </a:spcAft>
              <a:buFontTx/>
              <a:buChar char="•"/>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741363" lvl="0" indent="-741363" eaLnBrk="0" fontAlgn="base" hangingPunct="0">
              <a:spcBef>
                <a:spcPct val="0"/>
              </a:spcBef>
              <a:spcAft>
                <a:spcPct val="0"/>
              </a:spcAft>
              <a:buFontTx/>
              <a:buChar char="•"/>
            </a:pPr>
            <a:r>
              <a:rPr lang="en-US" altLang="en-US" sz="3200" dirty="0" err="1">
                <a:solidFill>
                  <a:srgbClr val="000000"/>
                </a:solidFill>
                <a:latin typeface="Times New Roman" panose="02020603050405020304" pitchFamily="18" charset="0"/>
                <a:cs typeface="Times New Roman" panose="02020603050405020304" pitchFamily="18" charset="0"/>
              </a:rPr>
              <a:t>StandardScaler</a:t>
            </a:r>
            <a:r>
              <a:rPr lang="en-US" altLang="en-US" sz="3200" dirty="0">
                <a:solidFill>
                  <a:srgbClr val="000000"/>
                </a:solidFill>
                <a:latin typeface="Times New Roman" panose="02020603050405020304" pitchFamily="18" charset="0"/>
                <a:cs typeface="Times New Roman" panose="02020603050405020304" pitchFamily="18" charset="0"/>
              </a:rPr>
              <a:t> or </a:t>
            </a:r>
            <a:r>
              <a:rPr lang="en-US" altLang="en-US" sz="3200" dirty="0" err="1">
                <a:solidFill>
                  <a:srgbClr val="000000"/>
                </a:solidFill>
                <a:latin typeface="Times New Roman" panose="02020603050405020304" pitchFamily="18" charset="0"/>
                <a:cs typeface="Times New Roman" panose="02020603050405020304" pitchFamily="18" charset="0"/>
              </a:rPr>
              <a:t>MinMaxScaler</a:t>
            </a:r>
            <a:r>
              <a:rPr lang="en-US" altLang="en-US" sz="3200" dirty="0">
                <a:solidFill>
                  <a:srgbClr val="000000"/>
                </a:solidFill>
                <a:latin typeface="Times New Roman" panose="02020603050405020304" pitchFamily="18" charset="0"/>
                <a:cs typeface="Times New Roman" panose="02020603050405020304" pitchFamily="18" charset="0"/>
              </a:rPr>
              <a:t> </a:t>
            </a:r>
          </a:p>
          <a:p>
            <a:pPr marL="741363" lvl="0" indent="-741363" eaLnBrk="0" fontAlgn="base" hangingPunct="0">
              <a:spcBef>
                <a:spcPct val="0"/>
              </a:spcBef>
              <a:spcAft>
                <a:spcPct val="0"/>
              </a:spcAft>
              <a:buFontTx/>
              <a:buChar char="•"/>
            </a:pPr>
            <a:endParaRPr lang="en-US" altLang="en-US" sz="3200" dirty="0">
              <a:solidFill>
                <a:srgbClr val="000000"/>
              </a:solidFill>
              <a:latin typeface="Times New Roman" panose="02020603050405020304" pitchFamily="18" charset="0"/>
              <a:cs typeface="Times New Roman" panose="02020603050405020304" pitchFamily="18" charset="0"/>
            </a:endParaRPr>
          </a:p>
          <a:p>
            <a:pPr marL="741363" lvl="0" indent="-741363" eaLnBrk="0" fontAlgn="base" hangingPunct="0">
              <a:spcBef>
                <a:spcPct val="0"/>
              </a:spcBef>
              <a:spcAft>
                <a:spcPct val="0"/>
              </a:spcAft>
              <a:buFontTx/>
              <a:buChar char="•"/>
            </a:pPr>
            <a:r>
              <a:rPr lang="en-US" altLang="en-US" sz="3200" dirty="0">
                <a:solidFill>
                  <a:srgbClr val="000000"/>
                </a:solidFill>
                <a:latin typeface="Times New Roman" panose="02020603050405020304" pitchFamily="18" charset="0"/>
                <a:cs typeface="Times New Roman" panose="02020603050405020304" pitchFamily="18" charset="0"/>
              </a:rPr>
              <a:t>Gamma parameter in RBF directly relates to scaling of data and </a:t>
            </a:r>
            <a:r>
              <a:rPr lang="en-US" altLang="en-US" sz="3200" dirty="0" err="1">
                <a:solidFill>
                  <a:srgbClr val="000000"/>
                </a:solidFill>
                <a:latin typeface="Times New Roman" panose="02020603050405020304" pitchFamily="18" charset="0"/>
                <a:cs typeface="Times New Roman" panose="02020603050405020304" pitchFamily="18" charset="0"/>
              </a:rPr>
              <a:t>n_features</a:t>
            </a:r>
            <a:r>
              <a:rPr lang="en-US" altLang="en-US" sz="3200" dirty="0">
                <a:solidFill>
                  <a:srgbClr val="000000"/>
                </a:solidFill>
                <a:latin typeface="Times New Roman" panose="02020603050405020304" pitchFamily="18" charset="0"/>
                <a:cs typeface="Times New Roman" panose="02020603050405020304" pitchFamily="18" charset="0"/>
              </a:rPr>
              <a:t> – the default is 1/(</a:t>
            </a:r>
            <a:r>
              <a:rPr lang="en-US" altLang="en-US" sz="3200" dirty="0" err="1">
                <a:solidFill>
                  <a:srgbClr val="000000"/>
                </a:solidFill>
                <a:latin typeface="Times New Roman" panose="02020603050405020304" pitchFamily="18" charset="0"/>
                <a:cs typeface="Times New Roman" panose="02020603050405020304" pitchFamily="18" charset="0"/>
              </a:rPr>
              <a:t>X.var</a:t>
            </a:r>
            <a:r>
              <a:rPr lang="en-US" altLang="en-US" sz="3200" dirty="0">
                <a:solidFill>
                  <a:srgbClr val="000000"/>
                </a:solidFill>
                <a:latin typeface="Times New Roman" panose="02020603050405020304" pitchFamily="18" charset="0"/>
                <a:cs typeface="Times New Roman" panose="02020603050405020304" pitchFamily="18" charset="0"/>
              </a:rPr>
              <a:t>() * </a:t>
            </a:r>
            <a:r>
              <a:rPr lang="en-US" altLang="en-US" sz="3200" dirty="0" err="1">
                <a:solidFill>
                  <a:srgbClr val="000000"/>
                </a:solidFill>
                <a:latin typeface="Times New Roman" panose="02020603050405020304" pitchFamily="18" charset="0"/>
                <a:cs typeface="Times New Roman" panose="02020603050405020304" pitchFamily="18" charset="0"/>
              </a:rPr>
              <a:t>n_features</a:t>
            </a:r>
            <a:r>
              <a:rPr lang="en-US" altLang="en-US" sz="32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205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Kernel – No tuning</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47</a:t>
            </a:fld>
            <a:endParaRPr lang="en-US" dirty="0"/>
          </a:p>
        </p:txBody>
      </p:sp>
      <p:pic>
        <p:nvPicPr>
          <p:cNvPr id="5" name="Picture 4"/>
          <p:cNvPicPr>
            <a:picLocks noChangeAspect="1"/>
          </p:cNvPicPr>
          <p:nvPr/>
        </p:nvPicPr>
        <p:blipFill>
          <a:blip r:embed="rId2"/>
          <a:stretch>
            <a:fillRect/>
          </a:stretch>
        </p:blipFill>
        <p:spPr>
          <a:xfrm>
            <a:off x="415990" y="1546000"/>
            <a:ext cx="11360019" cy="2000367"/>
          </a:xfrm>
          <a:prstGeom prst="rect">
            <a:avLst/>
          </a:prstGeom>
        </p:spPr>
      </p:pic>
      <p:pic>
        <p:nvPicPr>
          <p:cNvPr id="6" name="Picture 5"/>
          <p:cNvPicPr>
            <a:picLocks noChangeAspect="1"/>
          </p:cNvPicPr>
          <p:nvPr/>
        </p:nvPicPr>
        <p:blipFill>
          <a:blip r:embed="rId3"/>
          <a:stretch>
            <a:fillRect/>
          </a:stretch>
        </p:blipFill>
        <p:spPr>
          <a:xfrm>
            <a:off x="709108" y="3820981"/>
            <a:ext cx="5943600" cy="1485900"/>
          </a:xfrm>
          <a:prstGeom prst="rect">
            <a:avLst/>
          </a:prstGeom>
        </p:spPr>
      </p:pic>
    </p:spTree>
    <p:extLst>
      <p:ext uri="{BB962C8B-B14F-4D97-AF65-F5344CB8AC3E}">
        <p14:creationId xmlns:p14="http://schemas.microsoft.com/office/powerpoint/2010/main" val="3338362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search – Single Kernel</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48</a:t>
            </a:fld>
            <a:endParaRPr lang="en-US" dirty="0"/>
          </a:p>
        </p:txBody>
      </p:sp>
      <p:pic>
        <p:nvPicPr>
          <p:cNvPr id="7" name="Picture 6"/>
          <p:cNvPicPr>
            <a:picLocks noChangeAspect="1"/>
          </p:cNvPicPr>
          <p:nvPr/>
        </p:nvPicPr>
        <p:blipFill>
          <a:blip r:embed="rId2"/>
          <a:stretch>
            <a:fillRect/>
          </a:stretch>
        </p:blipFill>
        <p:spPr>
          <a:xfrm>
            <a:off x="548639" y="1495073"/>
            <a:ext cx="10383651" cy="3532351"/>
          </a:xfrm>
          <a:prstGeom prst="rect">
            <a:avLst/>
          </a:prstGeom>
        </p:spPr>
      </p:pic>
      <p:sp>
        <p:nvSpPr>
          <p:cNvPr id="8" name="Rectangle 7"/>
          <p:cNvSpPr/>
          <p:nvPr/>
        </p:nvSpPr>
        <p:spPr>
          <a:xfrm>
            <a:off x="548639" y="4774767"/>
            <a:ext cx="7955280" cy="3496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981739" y="5221357"/>
            <a:ext cx="1245704" cy="629478"/>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20957" y="5862529"/>
            <a:ext cx="4121426" cy="646331"/>
          </a:xfrm>
          <a:prstGeom prst="rect">
            <a:avLst/>
          </a:prstGeom>
          <a:noFill/>
        </p:spPr>
        <p:txBody>
          <a:bodyPr wrap="square" rtlCol="0">
            <a:spAutoFit/>
          </a:bodyPr>
          <a:lstStyle/>
          <a:p>
            <a:r>
              <a:rPr lang="en-US" b="1" dirty="0"/>
              <a:t>Final model should be picked based on best mean cross validation score</a:t>
            </a:r>
          </a:p>
        </p:txBody>
      </p:sp>
    </p:spTree>
    <p:extLst>
      <p:ext uri="{BB962C8B-B14F-4D97-AF65-F5344CB8AC3E}">
        <p14:creationId xmlns:p14="http://schemas.microsoft.com/office/powerpoint/2010/main" val="2594678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search – Multiple Kernel</a:t>
            </a:r>
          </a:p>
        </p:txBody>
      </p:sp>
      <p:sp>
        <p:nvSpPr>
          <p:cNvPr id="4" name="Slide Number Placeholder 3"/>
          <p:cNvSpPr>
            <a:spLocks noGrp="1"/>
          </p:cNvSpPr>
          <p:nvPr>
            <p:ph type="sldNum" sz="quarter" idx="12"/>
          </p:nvPr>
        </p:nvSpPr>
        <p:spPr/>
        <p:txBody>
          <a:bodyPr/>
          <a:lstStyle/>
          <a:p>
            <a:fld id="{65DBD1E2-D45E-47D4-8DD8-1285FEA24AE0}" type="slidenum">
              <a:rPr lang="en-US" smtClean="0"/>
              <a:pPr/>
              <a:t>49</a:t>
            </a:fld>
            <a:endParaRPr lang="en-US" dirty="0"/>
          </a:p>
        </p:txBody>
      </p:sp>
      <p:pic>
        <p:nvPicPr>
          <p:cNvPr id="5" name="Picture 4"/>
          <p:cNvPicPr>
            <a:picLocks noChangeAspect="1"/>
          </p:cNvPicPr>
          <p:nvPr/>
        </p:nvPicPr>
        <p:blipFill>
          <a:blip r:embed="rId2"/>
          <a:stretch>
            <a:fillRect/>
          </a:stretch>
        </p:blipFill>
        <p:spPr>
          <a:xfrm>
            <a:off x="357602" y="1314086"/>
            <a:ext cx="7666590" cy="1802703"/>
          </a:xfrm>
          <a:prstGeom prst="rect">
            <a:avLst/>
          </a:prstGeom>
        </p:spPr>
      </p:pic>
      <p:pic>
        <p:nvPicPr>
          <p:cNvPr id="6" name="Picture 5"/>
          <p:cNvPicPr>
            <a:picLocks noChangeAspect="1"/>
          </p:cNvPicPr>
          <p:nvPr/>
        </p:nvPicPr>
        <p:blipFill>
          <a:blip r:embed="rId3"/>
          <a:stretch>
            <a:fillRect/>
          </a:stretch>
        </p:blipFill>
        <p:spPr>
          <a:xfrm>
            <a:off x="556591" y="3320080"/>
            <a:ext cx="8434612" cy="2033798"/>
          </a:xfrm>
          <a:prstGeom prst="rect">
            <a:avLst/>
          </a:prstGeom>
        </p:spPr>
      </p:pic>
      <p:pic>
        <p:nvPicPr>
          <p:cNvPr id="7" name="Picture 6"/>
          <p:cNvPicPr>
            <a:picLocks noChangeAspect="1"/>
          </p:cNvPicPr>
          <p:nvPr/>
        </p:nvPicPr>
        <p:blipFill>
          <a:blip r:embed="rId4"/>
          <a:stretch>
            <a:fillRect/>
          </a:stretch>
        </p:blipFill>
        <p:spPr>
          <a:xfrm>
            <a:off x="192682" y="5463327"/>
            <a:ext cx="5385560" cy="1262151"/>
          </a:xfrm>
          <a:prstGeom prst="rect">
            <a:avLst/>
          </a:prstGeom>
        </p:spPr>
      </p:pic>
    </p:spTree>
    <p:extLst>
      <p:ext uri="{BB962C8B-B14F-4D97-AF65-F5344CB8AC3E}">
        <p14:creationId xmlns:p14="http://schemas.microsoft.com/office/powerpoint/2010/main" val="209684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a:xfrm>
            <a:off x="238539" y="209753"/>
            <a:ext cx="12192000" cy="1096280"/>
          </a:xfrm>
        </p:spPr>
        <p:txBody>
          <a:bodyPr/>
          <a:lstStyle/>
          <a:p>
            <a:r>
              <a:rPr lang="en-US" dirty="0"/>
              <a:t>Problem Hard Margin </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5</a:t>
            </a:fld>
            <a:endParaRPr lang="en-US" dirty="0"/>
          </a:p>
        </p:txBody>
      </p:sp>
      <p:grpSp>
        <p:nvGrpSpPr>
          <p:cNvPr id="31" name="Group 30"/>
          <p:cNvGrpSpPr/>
          <p:nvPr/>
        </p:nvGrpSpPr>
        <p:grpSpPr>
          <a:xfrm>
            <a:off x="1235707" y="2161110"/>
            <a:ext cx="4852429" cy="510907"/>
            <a:chOff x="2012396" y="2603432"/>
            <a:chExt cx="4324350" cy="367812"/>
          </a:xfrm>
        </p:grpSpPr>
        <p:sp>
          <p:nvSpPr>
            <p:cNvPr id="7" name="Line 4"/>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 name="AutoShape 5"/>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utoShape 8"/>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9"/>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0"/>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55"/>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23" name="AutoShape 9"/>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11"/>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2"/>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3"/>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12"/>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12"/>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 name="AutoShape 13">
            <a:extLst>
              <a:ext uri="{FF2B5EF4-FFF2-40B4-BE49-F238E27FC236}">
                <a16:creationId xmlns:a16="http://schemas.microsoft.com/office/drawing/2014/main" id="{8D2D9A2A-1780-F1DF-F667-AF3DF8369C4C}"/>
              </a:ext>
            </a:extLst>
          </p:cNvPr>
          <p:cNvSpPr>
            <a:spLocks noChangeArrowheads="1"/>
          </p:cNvSpPr>
          <p:nvPr/>
        </p:nvSpPr>
        <p:spPr bwMode="auto">
          <a:xfrm>
            <a:off x="3089120" y="2161110"/>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 name="Straight Arrow Connector 5">
            <a:extLst>
              <a:ext uri="{FF2B5EF4-FFF2-40B4-BE49-F238E27FC236}">
                <a16:creationId xmlns:a16="http://schemas.microsoft.com/office/drawing/2014/main" id="{7F731AA1-85FD-F294-18E3-77A730663A0C}"/>
              </a:ext>
            </a:extLst>
          </p:cNvPr>
          <p:cNvCxnSpPr>
            <a:cxnSpLocks/>
          </p:cNvCxnSpPr>
          <p:nvPr/>
        </p:nvCxnSpPr>
        <p:spPr>
          <a:xfrm flipV="1">
            <a:off x="3213586" y="1821839"/>
            <a:ext cx="438907" cy="30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BCF019-94F3-CE7A-20BC-2CBA28E3C112}"/>
              </a:ext>
            </a:extLst>
          </p:cNvPr>
          <p:cNvSpPr txBox="1"/>
          <p:nvPr/>
        </p:nvSpPr>
        <p:spPr>
          <a:xfrm>
            <a:off x="3617781" y="1683325"/>
            <a:ext cx="711881" cy="276999"/>
          </a:xfrm>
          <a:prstGeom prst="rect">
            <a:avLst/>
          </a:prstGeom>
          <a:noFill/>
        </p:spPr>
        <p:txBody>
          <a:bodyPr wrap="square" rtlCol="0">
            <a:spAutoFit/>
          </a:bodyPr>
          <a:lstStyle/>
          <a:p>
            <a:r>
              <a:rPr lang="en-US" sz="1200" dirty="0"/>
              <a:t>Outlier</a:t>
            </a:r>
          </a:p>
        </p:txBody>
      </p:sp>
      <p:grpSp>
        <p:nvGrpSpPr>
          <p:cNvPr id="53" name="Group 52">
            <a:extLst>
              <a:ext uri="{FF2B5EF4-FFF2-40B4-BE49-F238E27FC236}">
                <a16:creationId xmlns:a16="http://schemas.microsoft.com/office/drawing/2014/main" id="{C93784CF-69E7-3810-47BA-D61CC4CBDDA5}"/>
              </a:ext>
            </a:extLst>
          </p:cNvPr>
          <p:cNvGrpSpPr/>
          <p:nvPr/>
        </p:nvGrpSpPr>
        <p:grpSpPr>
          <a:xfrm>
            <a:off x="1252818" y="3308764"/>
            <a:ext cx="4852429" cy="510907"/>
            <a:chOff x="2012396" y="2603432"/>
            <a:chExt cx="4324350" cy="367812"/>
          </a:xfrm>
        </p:grpSpPr>
        <p:sp>
          <p:nvSpPr>
            <p:cNvPr id="54" name="Line 4">
              <a:extLst>
                <a:ext uri="{FF2B5EF4-FFF2-40B4-BE49-F238E27FC236}">
                  <a16:creationId xmlns:a16="http://schemas.microsoft.com/office/drawing/2014/main" id="{5FB9F123-B950-EF0B-F678-C9E37AE74205}"/>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5" name="AutoShape 5">
              <a:extLst>
                <a:ext uri="{FF2B5EF4-FFF2-40B4-BE49-F238E27FC236}">
                  <a16:creationId xmlns:a16="http://schemas.microsoft.com/office/drawing/2014/main" id="{E9807412-30FB-6DDD-3FB7-6A038EF9E5D4}"/>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utoShape 8">
              <a:extLst>
                <a:ext uri="{FF2B5EF4-FFF2-40B4-BE49-F238E27FC236}">
                  <a16:creationId xmlns:a16="http://schemas.microsoft.com/office/drawing/2014/main" id="{6FBBDFD0-E221-E527-0D08-D0DC820804AB}"/>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AutoShape 9">
              <a:extLst>
                <a:ext uri="{FF2B5EF4-FFF2-40B4-BE49-F238E27FC236}">
                  <a16:creationId xmlns:a16="http://schemas.microsoft.com/office/drawing/2014/main" id="{E933A9B1-65B7-5B05-DD3A-89BC810610F0}"/>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AutoShape 10">
              <a:extLst>
                <a:ext uri="{FF2B5EF4-FFF2-40B4-BE49-F238E27FC236}">
                  <a16:creationId xmlns:a16="http://schemas.microsoft.com/office/drawing/2014/main" id="{6FB9A252-0B95-9695-E6B7-B56118B35787}"/>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55">
              <a:extLst>
                <a:ext uri="{FF2B5EF4-FFF2-40B4-BE49-F238E27FC236}">
                  <a16:creationId xmlns:a16="http://schemas.microsoft.com/office/drawing/2014/main" id="{8931434A-F618-2937-1286-3575CC424E70}"/>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71" name="AutoShape 9">
              <a:extLst>
                <a:ext uri="{FF2B5EF4-FFF2-40B4-BE49-F238E27FC236}">
                  <a16:creationId xmlns:a16="http://schemas.microsoft.com/office/drawing/2014/main" id="{53092716-6A93-3D63-6DD8-D00AD0C2ADEE}"/>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AutoShape 9">
              <a:extLst>
                <a:ext uri="{FF2B5EF4-FFF2-40B4-BE49-F238E27FC236}">
                  <a16:creationId xmlns:a16="http://schemas.microsoft.com/office/drawing/2014/main" id="{8A78DF5A-1E94-0CD2-5DA9-2698E8D24283}"/>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AutoShape 11">
              <a:extLst>
                <a:ext uri="{FF2B5EF4-FFF2-40B4-BE49-F238E27FC236}">
                  <a16:creationId xmlns:a16="http://schemas.microsoft.com/office/drawing/2014/main" id="{0B338127-EECB-9643-178F-CDB94C3747F3}"/>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AutoShape 12">
              <a:extLst>
                <a:ext uri="{FF2B5EF4-FFF2-40B4-BE49-F238E27FC236}">
                  <a16:creationId xmlns:a16="http://schemas.microsoft.com/office/drawing/2014/main" id="{D725F4D2-19C5-B5B1-7D6D-60458078DF39}"/>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13">
              <a:extLst>
                <a:ext uri="{FF2B5EF4-FFF2-40B4-BE49-F238E27FC236}">
                  <a16:creationId xmlns:a16="http://schemas.microsoft.com/office/drawing/2014/main" id="{F81CD93D-16B3-DC3A-D7A4-32519603D31D}"/>
                </a:ext>
              </a:extLst>
            </p:cNvPr>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12">
              <a:extLst>
                <a:ext uri="{FF2B5EF4-FFF2-40B4-BE49-F238E27FC236}">
                  <a16:creationId xmlns:a16="http://schemas.microsoft.com/office/drawing/2014/main" id="{877D36A4-ABA6-867F-3E33-C1E7D82AF252}"/>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AutoShape 12">
              <a:extLst>
                <a:ext uri="{FF2B5EF4-FFF2-40B4-BE49-F238E27FC236}">
                  <a16:creationId xmlns:a16="http://schemas.microsoft.com/office/drawing/2014/main" id="{1B2DE65C-C5F6-9091-6BC1-42D9097C8511}"/>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AutoShape 12">
              <a:extLst>
                <a:ext uri="{FF2B5EF4-FFF2-40B4-BE49-F238E27FC236}">
                  <a16:creationId xmlns:a16="http://schemas.microsoft.com/office/drawing/2014/main" id="{282B8D06-F26B-9A73-B788-8CB13B32C89D}"/>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9" name="AutoShape 13">
            <a:extLst>
              <a:ext uri="{FF2B5EF4-FFF2-40B4-BE49-F238E27FC236}">
                <a16:creationId xmlns:a16="http://schemas.microsoft.com/office/drawing/2014/main" id="{54ED89F0-C19C-495B-B153-BF21ABC01780}"/>
              </a:ext>
            </a:extLst>
          </p:cNvPr>
          <p:cNvSpPr>
            <a:spLocks noChangeArrowheads="1"/>
          </p:cNvSpPr>
          <p:nvPr/>
        </p:nvSpPr>
        <p:spPr bwMode="auto">
          <a:xfrm>
            <a:off x="3106231" y="3308764"/>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0" name="Straight Arrow Connector 79">
            <a:extLst>
              <a:ext uri="{FF2B5EF4-FFF2-40B4-BE49-F238E27FC236}">
                <a16:creationId xmlns:a16="http://schemas.microsoft.com/office/drawing/2014/main" id="{CAEACB34-CB54-13B2-8BA2-3B3D1C189A3C}"/>
              </a:ext>
            </a:extLst>
          </p:cNvPr>
          <p:cNvCxnSpPr>
            <a:cxnSpLocks/>
          </p:cNvCxnSpPr>
          <p:nvPr/>
        </p:nvCxnSpPr>
        <p:spPr>
          <a:xfrm flipV="1">
            <a:off x="2898946" y="2821851"/>
            <a:ext cx="774400" cy="27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C5BF394-B48B-2DFD-87B2-1286A4E97AFA}"/>
              </a:ext>
            </a:extLst>
          </p:cNvPr>
          <p:cNvSpPr txBox="1"/>
          <p:nvPr/>
        </p:nvSpPr>
        <p:spPr>
          <a:xfrm>
            <a:off x="3673346" y="2661888"/>
            <a:ext cx="3466150" cy="276999"/>
          </a:xfrm>
          <a:prstGeom prst="rect">
            <a:avLst/>
          </a:prstGeom>
          <a:noFill/>
        </p:spPr>
        <p:txBody>
          <a:bodyPr wrap="square" rtlCol="0">
            <a:spAutoFit/>
          </a:bodyPr>
          <a:lstStyle/>
          <a:p>
            <a:r>
              <a:rPr lang="en-US" sz="1200" dirty="0"/>
              <a:t>Decision  boundary in presence of outlier</a:t>
            </a:r>
          </a:p>
        </p:txBody>
      </p:sp>
      <p:cxnSp>
        <p:nvCxnSpPr>
          <p:cNvPr id="82" name="Straight Connector 81">
            <a:extLst>
              <a:ext uri="{FF2B5EF4-FFF2-40B4-BE49-F238E27FC236}">
                <a16:creationId xmlns:a16="http://schemas.microsoft.com/office/drawing/2014/main" id="{6849A1E3-2C18-E605-C462-C36D7F6DC1EB}"/>
              </a:ext>
            </a:extLst>
          </p:cNvPr>
          <p:cNvCxnSpPr/>
          <p:nvPr/>
        </p:nvCxnSpPr>
        <p:spPr>
          <a:xfrm>
            <a:off x="2870494" y="3131133"/>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3B716ED1-FD9D-968F-369D-79DFD392DE70}"/>
              </a:ext>
            </a:extLst>
          </p:cNvPr>
          <p:cNvGrpSpPr/>
          <p:nvPr/>
        </p:nvGrpSpPr>
        <p:grpSpPr>
          <a:xfrm>
            <a:off x="1247131" y="3839136"/>
            <a:ext cx="4852429" cy="1227357"/>
            <a:chOff x="1247131" y="3839136"/>
            <a:chExt cx="4852429" cy="1227357"/>
          </a:xfrm>
        </p:grpSpPr>
        <p:grpSp>
          <p:nvGrpSpPr>
            <p:cNvPr id="85" name="Group 84">
              <a:extLst>
                <a:ext uri="{FF2B5EF4-FFF2-40B4-BE49-F238E27FC236}">
                  <a16:creationId xmlns:a16="http://schemas.microsoft.com/office/drawing/2014/main" id="{9BC2C2F9-C77E-E024-9E71-5454550EEF6B}"/>
                </a:ext>
              </a:extLst>
            </p:cNvPr>
            <p:cNvGrpSpPr/>
            <p:nvPr/>
          </p:nvGrpSpPr>
          <p:grpSpPr>
            <a:xfrm>
              <a:off x="1247131" y="4555586"/>
              <a:ext cx="4852429" cy="510907"/>
              <a:chOff x="2012396" y="2603432"/>
              <a:chExt cx="4324350" cy="367812"/>
            </a:xfrm>
          </p:grpSpPr>
          <p:sp>
            <p:nvSpPr>
              <p:cNvPr id="86" name="Line 4">
                <a:extLst>
                  <a:ext uri="{FF2B5EF4-FFF2-40B4-BE49-F238E27FC236}">
                    <a16:creationId xmlns:a16="http://schemas.microsoft.com/office/drawing/2014/main" id="{7CDC224C-F22F-6104-94A6-6361FE6EE62B}"/>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87" name="AutoShape 5">
                <a:extLst>
                  <a:ext uri="{FF2B5EF4-FFF2-40B4-BE49-F238E27FC236}">
                    <a16:creationId xmlns:a16="http://schemas.microsoft.com/office/drawing/2014/main" id="{D4FCA8BA-A97A-024F-A206-1EF9ABF37F3D}"/>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AutoShape 8">
                <a:extLst>
                  <a:ext uri="{FF2B5EF4-FFF2-40B4-BE49-F238E27FC236}">
                    <a16:creationId xmlns:a16="http://schemas.microsoft.com/office/drawing/2014/main" id="{17C6F0F2-598C-460F-BFCB-EDE0DB5CCDDA}"/>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AutoShape 9">
                <a:extLst>
                  <a:ext uri="{FF2B5EF4-FFF2-40B4-BE49-F238E27FC236}">
                    <a16:creationId xmlns:a16="http://schemas.microsoft.com/office/drawing/2014/main" id="{D466969E-7A10-E46B-A000-8DB989730DD0}"/>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AutoShape 10">
                <a:extLst>
                  <a:ext uri="{FF2B5EF4-FFF2-40B4-BE49-F238E27FC236}">
                    <a16:creationId xmlns:a16="http://schemas.microsoft.com/office/drawing/2014/main" id="{9AB78878-C948-86D4-9881-B42ACF19060E}"/>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Text Box 55">
                <a:extLst>
                  <a:ext uri="{FF2B5EF4-FFF2-40B4-BE49-F238E27FC236}">
                    <a16:creationId xmlns:a16="http://schemas.microsoft.com/office/drawing/2014/main" id="{8EC3E550-05F8-5204-EC05-A9A692F5FCC1}"/>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92" name="AutoShape 9">
                <a:extLst>
                  <a:ext uri="{FF2B5EF4-FFF2-40B4-BE49-F238E27FC236}">
                    <a16:creationId xmlns:a16="http://schemas.microsoft.com/office/drawing/2014/main" id="{BBDC233C-62AA-1D84-48AD-78878BFDD6F6}"/>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AutoShape 9">
                <a:extLst>
                  <a:ext uri="{FF2B5EF4-FFF2-40B4-BE49-F238E27FC236}">
                    <a16:creationId xmlns:a16="http://schemas.microsoft.com/office/drawing/2014/main" id="{3AC81935-9231-F242-3C57-94ADEBF4D8AE}"/>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AutoShape 11">
                <a:extLst>
                  <a:ext uri="{FF2B5EF4-FFF2-40B4-BE49-F238E27FC236}">
                    <a16:creationId xmlns:a16="http://schemas.microsoft.com/office/drawing/2014/main" id="{1E08966C-6056-1682-E638-364BD284FAC1}"/>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AutoShape 12">
                <a:extLst>
                  <a:ext uri="{FF2B5EF4-FFF2-40B4-BE49-F238E27FC236}">
                    <a16:creationId xmlns:a16="http://schemas.microsoft.com/office/drawing/2014/main" id="{C6DA2ACB-2EF5-A9BB-33B6-EC0E054EF95D}"/>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AutoShape 13">
                <a:extLst>
                  <a:ext uri="{FF2B5EF4-FFF2-40B4-BE49-F238E27FC236}">
                    <a16:creationId xmlns:a16="http://schemas.microsoft.com/office/drawing/2014/main" id="{80AA90C6-9270-709A-DB7B-DE3BF8DBE620}"/>
                  </a:ext>
                </a:extLst>
              </p:cNvPr>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AutoShape 12">
                <a:extLst>
                  <a:ext uri="{FF2B5EF4-FFF2-40B4-BE49-F238E27FC236}">
                    <a16:creationId xmlns:a16="http://schemas.microsoft.com/office/drawing/2014/main" id="{E355857D-D876-F857-234A-DFB59C75D6EA}"/>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AutoShape 12">
                <a:extLst>
                  <a:ext uri="{FF2B5EF4-FFF2-40B4-BE49-F238E27FC236}">
                    <a16:creationId xmlns:a16="http://schemas.microsoft.com/office/drawing/2014/main" id="{1BFAFE0A-F5B2-A2DA-B008-0C413E379477}"/>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AutoShape 12">
                <a:extLst>
                  <a:ext uri="{FF2B5EF4-FFF2-40B4-BE49-F238E27FC236}">
                    <a16:creationId xmlns:a16="http://schemas.microsoft.com/office/drawing/2014/main" id="{99272FCD-FB27-80FD-5458-B99096172AFE}"/>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AutoShape 13">
              <a:extLst>
                <a:ext uri="{FF2B5EF4-FFF2-40B4-BE49-F238E27FC236}">
                  <a16:creationId xmlns:a16="http://schemas.microsoft.com/office/drawing/2014/main" id="{853669DF-C3CB-8E3F-E7E5-092212187DC4}"/>
                </a:ext>
              </a:extLst>
            </p:cNvPr>
            <p:cNvSpPr>
              <a:spLocks noChangeArrowheads="1"/>
            </p:cNvSpPr>
            <p:nvPr/>
          </p:nvSpPr>
          <p:spPr bwMode="auto">
            <a:xfrm>
              <a:off x="3100544" y="4555586"/>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3" name="Straight Connector 102">
              <a:extLst>
                <a:ext uri="{FF2B5EF4-FFF2-40B4-BE49-F238E27FC236}">
                  <a16:creationId xmlns:a16="http://schemas.microsoft.com/office/drawing/2014/main" id="{1022BEE1-4406-8DC7-0B12-9AA81404D89A}"/>
                </a:ext>
              </a:extLst>
            </p:cNvPr>
            <p:cNvCxnSpPr/>
            <p:nvPr/>
          </p:nvCxnSpPr>
          <p:spPr>
            <a:xfrm>
              <a:off x="2864807" y="4377955"/>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AutoShape 13">
              <a:extLst>
                <a:ext uri="{FF2B5EF4-FFF2-40B4-BE49-F238E27FC236}">
                  <a16:creationId xmlns:a16="http://schemas.microsoft.com/office/drawing/2014/main" id="{066AB64C-4999-0AA4-F184-5F97B290F5C2}"/>
                </a:ext>
              </a:extLst>
            </p:cNvPr>
            <p:cNvSpPr>
              <a:spLocks noChangeArrowheads="1"/>
            </p:cNvSpPr>
            <p:nvPr/>
          </p:nvSpPr>
          <p:spPr bwMode="auto">
            <a:xfrm>
              <a:off x="2925586" y="4560242"/>
              <a:ext cx="99756" cy="123486"/>
            </a:xfrm>
            <a:prstGeom prst="octagon">
              <a:avLst>
                <a:gd name="adj" fmla="val 29287"/>
              </a:avLst>
            </a:prstGeom>
            <a:solidFill>
              <a:schemeClr val="bg2">
                <a:lumMod val="75000"/>
              </a:schemeClr>
            </a:solidFill>
            <a:ln w="9525" algn="ctr">
              <a:solidFill>
                <a:schemeClr val="tx1"/>
              </a:solidFill>
              <a:miter lim="800000"/>
              <a:headEnd/>
              <a:tailEnd/>
            </a:ln>
            <a:effectLst/>
          </p:spPr>
          <p:txBody>
            <a:bodyPr wrap="none" anchor="ctr"/>
            <a:lstStyle/>
            <a:p>
              <a:endParaRPr lang="en-US"/>
            </a:p>
          </p:txBody>
        </p:sp>
        <p:cxnSp>
          <p:nvCxnSpPr>
            <p:cNvPr id="105" name="Straight Arrow Connector 104">
              <a:extLst>
                <a:ext uri="{FF2B5EF4-FFF2-40B4-BE49-F238E27FC236}">
                  <a16:creationId xmlns:a16="http://schemas.microsoft.com/office/drawing/2014/main" id="{0BEB9BD0-DA9D-4C5B-6C78-6DE07D783CE8}"/>
                </a:ext>
              </a:extLst>
            </p:cNvPr>
            <p:cNvCxnSpPr>
              <a:cxnSpLocks/>
            </p:cNvCxnSpPr>
            <p:nvPr/>
          </p:nvCxnSpPr>
          <p:spPr>
            <a:xfrm flipV="1">
              <a:off x="2975464" y="3984513"/>
              <a:ext cx="283998" cy="50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AD5B438-1098-7BBC-210A-D6A97EE2D344}"/>
                </a:ext>
              </a:extLst>
            </p:cNvPr>
            <p:cNvSpPr txBox="1"/>
            <p:nvPr/>
          </p:nvSpPr>
          <p:spPr>
            <a:xfrm>
              <a:off x="3188876" y="3839136"/>
              <a:ext cx="2302680" cy="276999"/>
            </a:xfrm>
            <a:prstGeom prst="rect">
              <a:avLst/>
            </a:prstGeom>
            <a:noFill/>
          </p:spPr>
          <p:txBody>
            <a:bodyPr wrap="square" rtlCol="0">
              <a:spAutoFit/>
            </a:bodyPr>
            <a:lstStyle/>
            <a:p>
              <a:r>
                <a:rPr lang="en-US" sz="1200" dirty="0"/>
                <a:t>New data point</a:t>
              </a:r>
            </a:p>
          </p:txBody>
        </p:sp>
      </p:grpSp>
      <p:grpSp>
        <p:nvGrpSpPr>
          <p:cNvPr id="110" name="Group 109">
            <a:extLst>
              <a:ext uri="{FF2B5EF4-FFF2-40B4-BE49-F238E27FC236}">
                <a16:creationId xmlns:a16="http://schemas.microsoft.com/office/drawing/2014/main" id="{AAFEDCB1-0E58-89DD-0441-A45519C10CEF}"/>
              </a:ext>
            </a:extLst>
          </p:cNvPr>
          <p:cNvGrpSpPr/>
          <p:nvPr/>
        </p:nvGrpSpPr>
        <p:grpSpPr>
          <a:xfrm>
            <a:off x="6519730" y="3820179"/>
            <a:ext cx="4852429" cy="1227357"/>
            <a:chOff x="1247131" y="3839136"/>
            <a:chExt cx="4852429" cy="1227357"/>
          </a:xfrm>
        </p:grpSpPr>
        <p:grpSp>
          <p:nvGrpSpPr>
            <p:cNvPr id="111" name="Group 110">
              <a:extLst>
                <a:ext uri="{FF2B5EF4-FFF2-40B4-BE49-F238E27FC236}">
                  <a16:creationId xmlns:a16="http://schemas.microsoft.com/office/drawing/2014/main" id="{0CE3E0D1-95DA-6B1B-6DA3-F474A1A34492}"/>
                </a:ext>
              </a:extLst>
            </p:cNvPr>
            <p:cNvGrpSpPr/>
            <p:nvPr/>
          </p:nvGrpSpPr>
          <p:grpSpPr>
            <a:xfrm>
              <a:off x="1247131" y="4555586"/>
              <a:ext cx="4852429" cy="510907"/>
              <a:chOff x="2012396" y="2603432"/>
              <a:chExt cx="4324350" cy="367812"/>
            </a:xfrm>
          </p:grpSpPr>
          <p:sp>
            <p:nvSpPr>
              <p:cNvPr id="138" name="Line 4">
                <a:extLst>
                  <a:ext uri="{FF2B5EF4-FFF2-40B4-BE49-F238E27FC236}">
                    <a16:creationId xmlns:a16="http://schemas.microsoft.com/office/drawing/2014/main" id="{201B7913-CF77-0CF6-E6F8-4092868314C8}"/>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9" name="AutoShape 5">
                <a:extLst>
                  <a:ext uri="{FF2B5EF4-FFF2-40B4-BE49-F238E27FC236}">
                    <a16:creationId xmlns:a16="http://schemas.microsoft.com/office/drawing/2014/main" id="{C7C81EE6-7D0F-B86B-B7EF-8CE01BA8BE09}"/>
                  </a:ext>
                </a:extLst>
              </p:cNvPr>
              <p:cNvSpPr>
                <a:spLocks noChangeArrowheads="1"/>
              </p:cNvSpPr>
              <p:nvPr/>
            </p:nvSpPr>
            <p:spPr bwMode="auto">
              <a:xfrm>
                <a:off x="2455309"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AutoShape 8">
                <a:extLst>
                  <a:ext uri="{FF2B5EF4-FFF2-40B4-BE49-F238E27FC236}">
                    <a16:creationId xmlns:a16="http://schemas.microsoft.com/office/drawing/2014/main" id="{45F8984D-57B0-F5EA-7E57-7C88A00C2A2B}"/>
                  </a:ext>
                </a:extLst>
              </p:cNvPr>
              <p:cNvSpPr>
                <a:spLocks noChangeArrowheads="1"/>
              </p:cNvSpPr>
              <p:nvPr/>
            </p:nvSpPr>
            <p:spPr bwMode="auto">
              <a:xfrm>
                <a:off x="2817259"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AutoShape 9">
                <a:extLst>
                  <a:ext uri="{FF2B5EF4-FFF2-40B4-BE49-F238E27FC236}">
                    <a16:creationId xmlns:a16="http://schemas.microsoft.com/office/drawing/2014/main" id="{80A8AADB-5FEF-631F-5811-55D41E57CC00}"/>
                  </a:ext>
                </a:extLst>
              </p:cNvPr>
              <p:cNvSpPr>
                <a:spLocks noChangeArrowheads="1"/>
              </p:cNvSpPr>
              <p:nvPr/>
            </p:nvSpPr>
            <p:spPr bwMode="auto">
              <a:xfrm>
                <a:off x="297616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AutoShape 10">
                <a:extLst>
                  <a:ext uri="{FF2B5EF4-FFF2-40B4-BE49-F238E27FC236}">
                    <a16:creationId xmlns:a16="http://schemas.microsoft.com/office/drawing/2014/main" id="{761993B3-DF46-5F25-2068-D9B5FE98D6BD}"/>
                  </a:ext>
                </a:extLst>
              </p:cNvPr>
              <p:cNvSpPr>
                <a:spLocks noChangeArrowheads="1"/>
              </p:cNvSpPr>
              <p:nvPr/>
            </p:nvSpPr>
            <p:spPr bwMode="auto">
              <a:xfrm>
                <a:off x="3185711" y="2610276"/>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Text Box 55">
                <a:extLst>
                  <a:ext uri="{FF2B5EF4-FFF2-40B4-BE49-F238E27FC236}">
                    <a16:creationId xmlns:a16="http://schemas.microsoft.com/office/drawing/2014/main" id="{B626D7D1-B063-8B0B-F2D3-19D24335387D}"/>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144" name="AutoShape 9">
                <a:extLst>
                  <a:ext uri="{FF2B5EF4-FFF2-40B4-BE49-F238E27FC236}">
                    <a16:creationId xmlns:a16="http://schemas.microsoft.com/office/drawing/2014/main" id="{4B550165-225D-DFB0-A4E9-6408947320C2}"/>
                  </a:ext>
                </a:extLst>
              </p:cNvPr>
              <p:cNvSpPr>
                <a:spLocks noChangeArrowheads="1"/>
              </p:cNvSpPr>
              <p:nvPr/>
            </p:nvSpPr>
            <p:spPr bwMode="auto">
              <a:xfrm>
                <a:off x="2655334"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AutoShape 9">
                <a:extLst>
                  <a:ext uri="{FF2B5EF4-FFF2-40B4-BE49-F238E27FC236}">
                    <a16:creationId xmlns:a16="http://schemas.microsoft.com/office/drawing/2014/main" id="{379E4B0D-3FFA-5115-FB25-46D9672CD591}"/>
                  </a:ext>
                </a:extLst>
              </p:cNvPr>
              <p:cNvSpPr>
                <a:spLocks noChangeArrowheads="1"/>
              </p:cNvSpPr>
              <p:nvPr/>
            </p:nvSpPr>
            <p:spPr bwMode="auto">
              <a:xfrm>
                <a:off x="2222981" y="26046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AutoShape 11">
                <a:extLst>
                  <a:ext uri="{FF2B5EF4-FFF2-40B4-BE49-F238E27FC236}">
                    <a16:creationId xmlns:a16="http://schemas.microsoft.com/office/drawing/2014/main" id="{CA303050-5F4C-AE5F-B9C2-D57FD322B6F7}"/>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AutoShape 12">
                <a:extLst>
                  <a:ext uri="{FF2B5EF4-FFF2-40B4-BE49-F238E27FC236}">
                    <a16:creationId xmlns:a16="http://schemas.microsoft.com/office/drawing/2014/main" id="{50A70F6F-8865-1B81-CCE3-0C6E2AD5F77D}"/>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AutoShape 13">
                <a:extLst>
                  <a:ext uri="{FF2B5EF4-FFF2-40B4-BE49-F238E27FC236}">
                    <a16:creationId xmlns:a16="http://schemas.microsoft.com/office/drawing/2014/main" id="{34E2DF1E-ED68-27B8-BFA8-2BA646C01ADD}"/>
                  </a:ext>
                </a:extLst>
              </p:cNvPr>
              <p:cNvSpPr>
                <a:spLocks noChangeArrowheads="1"/>
              </p:cNvSpPr>
              <p:nvPr/>
            </p:nvSpPr>
            <p:spPr bwMode="auto">
              <a:xfrm>
                <a:off x="4759462"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AutoShape 12">
                <a:extLst>
                  <a:ext uri="{FF2B5EF4-FFF2-40B4-BE49-F238E27FC236}">
                    <a16:creationId xmlns:a16="http://schemas.microsoft.com/office/drawing/2014/main" id="{F0EAC480-3AF9-5F0E-16A5-D9BB406EBD9A}"/>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AutoShape 12">
                <a:extLst>
                  <a:ext uri="{FF2B5EF4-FFF2-40B4-BE49-F238E27FC236}">
                    <a16:creationId xmlns:a16="http://schemas.microsoft.com/office/drawing/2014/main" id="{1DCAE52E-E4EC-44D8-61A6-43CD9BEBFEA7}"/>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AutoShape 12">
                <a:extLst>
                  <a:ext uri="{FF2B5EF4-FFF2-40B4-BE49-F238E27FC236}">
                    <a16:creationId xmlns:a16="http://schemas.microsoft.com/office/drawing/2014/main" id="{ED8DA65C-A351-AC55-4E8D-A5A4A5D9DE2E}"/>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2" name="AutoShape 13">
              <a:extLst>
                <a:ext uri="{FF2B5EF4-FFF2-40B4-BE49-F238E27FC236}">
                  <a16:creationId xmlns:a16="http://schemas.microsoft.com/office/drawing/2014/main" id="{E4BC71B2-0863-0DCC-DDB4-CC8899AB4FDB}"/>
                </a:ext>
              </a:extLst>
            </p:cNvPr>
            <p:cNvSpPr>
              <a:spLocks noChangeArrowheads="1"/>
            </p:cNvSpPr>
            <p:nvPr/>
          </p:nvSpPr>
          <p:spPr bwMode="auto">
            <a:xfrm>
              <a:off x="3100544" y="4555586"/>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13" name="Straight Connector 112">
              <a:extLst>
                <a:ext uri="{FF2B5EF4-FFF2-40B4-BE49-F238E27FC236}">
                  <a16:creationId xmlns:a16="http://schemas.microsoft.com/office/drawing/2014/main" id="{F27C5381-F044-2238-8E47-653B99E751C3}"/>
                </a:ext>
              </a:extLst>
            </p:cNvPr>
            <p:cNvCxnSpPr/>
            <p:nvPr/>
          </p:nvCxnSpPr>
          <p:spPr>
            <a:xfrm>
              <a:off x="2864807" y="4377955"/>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AutoShape 13">
              <a:extLst>
                <a:ext uri="{FF2B5EF4-FFF2-40B4-BE49-F238E27FC236}">
                  <a16:creationId xmlns:a16="http://schemas.microsoft.com/office/drawing/2014/main" id="{14A43406-E159-1A92-303D-40CC9C350567}"/>
                </a:ext>
              </a:extLst>
            </p:cNvPr>
            <p:cNvSpPr>
              <a:spLocks noChangeArrowheads="1"/>
            </p:cNvSpPr>
            <p:nvPr/>
          </p:nvSpPr>
          <p:spPr bwMode="auto">
            <a:xfrm>
              <a:off x="2925586" y="4560242"/>
              <a:ext cx="99756" cy="123486"/>
            </a:xfrm>
            <a:prstGeom prst="octagon">
              <a:avLst>
                <a:gd name="adj" fmla="val 29287"/>
              </a:avLst>
            </a:prstGeom>
            <a:solidFill>
              <a:srgbClr val="2D14E6"/>
            </a:solidFill>
            <a:ln w="9525" algn="ctr">
              <a:solidFill>
                <a:srgbClr val="2D14E6"/>
              </a:solidFill>
              <a:miter lim="800000"/>
              <a:headEnd/>
              <a:tailEnd/>
            </a:ln>
            <a:effectLst/>
          </p:spPr>
          <p:txBody>
            <a:bodyPr wrap="none" anchor="ctr"/>
            <a:lstStyle/>
            <a:p>
              <a:endParaRPr lang="en-US"/>
            </a:p>
          </p:txBody>
        </p:sp>
        <p:cxnSp>
          <p:nvCxnSpPr>
            <p:cNvPr id="115" name="Straight Arrow Connector 114">
              <a:extLst>
                <a:ext uri="{FF2B5EF4-FFF2-40B4-BE49-F238E27FC236}">
                  <a16:creationId xmlns:a16="http://schemas.microsoft.com/office/drawing/2014/main" id="{E4613C7C-93A7-7094-70A8-4700B96A1EF6}"/>
                </a:ext>
              </a:extLst>
            </p:cNvPr>
            <p:cNvCxnSpPr>
              <a:cxnSpLocks/>
            </p:cNvCxnSpPr>
            <p:nvPr/>
          </p:nvCxnSpPr>
          <p:spPr>
            <a:xfrm flipV="1">
              <a:off x="2975464" y="3984513"/>
              <a:ext cx="283998" cy="507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478F0CC-87A6-5C80-B4DD-E41950CB898A}"/>
                </a:ext>
              </a:extLst>
            </p:cNvPr>
            <p:cNvSpPr txBox="1"/>
            <p:nvPr/>
          </p:nvSpPr>
          <p:spPr>
            <a:xfrm>
              <a:off x="3188876" y="3839136"/>
              <a:ext cx="2302680" cy="276999"/>
            </a:xfrm>
            <a:prstGeom prst="rect">
              <a:avLst/>
            </a:prstGeom>
            <a:noFill/>
          </p:spPr>
          <p:txBody>
            <a:bodyPr wrap="square" rtlCol="0">
              <a:spAutoFit/>
            </a:bodyPr>
            <a:lstStyle/>
            <a:p>
              <a:r>
                <a:rPr lang="en-US" sz="1200" dirty="0"/>
                <a:t>Prediction for new data point</a:t>
              </a:r>
            </a:p>
          </p:txBody>
        </p:sp>
      </p:grpSp>
      <p:sp>
        <p:nvSpPr>
          <p:cNvPr id="152" name="TextBox 151">
            <a:extLst>
              <a:ext uri="{FF2B5EF4-FFF2-40B4-BE49-F238E27FC236}">
                <a16:creationId xmlns:a16="http://schemas.microsoft.com/office/drawing/2014/main" id="{B4DC1067-F2BD-3382-B2F0-7B3971DA79E2}"/>
              </a:ext>
            </a:extLst>
          </p:cNvPr>
          <p:cNvSpPr txBox="1"/>
          <p:nvPr/>
        </p:nvSpPr>
        <p:spPr>
          <a:xfrm>
            <a:off x="8622017" y="4807303"/>
            <a:ext cx="711881" cy="276999"/>
          </a:xfrm>
          <a:prstGeom prst="rect">
            <a:avLst/>
          </a:prstGeom>
          <a:noFill/>
        </p:spPr>
        <p:txBody>
          <a:bodyPr wrap="square" rtlCol="0">
            <a:spAutoFit/>
          </a:bodyPr>
          <a:lstStyle/>
          <a:p>
            <a:r>
              <a:rPr lang="en-US" sz="1200" dirty="0"/>
              <a:t>Outlier</a:t>
            </a:r>
          </a:p>
        </p:txBody>
      </p:sp>
      <p:cxnSp>
        <p:nvCxnSpPr>
          <p:cNvPr id="153" name="Straight Arrow Connector 152">
            <a:extLst>
              <a:ext uri="{FF2B5EF4-FFF2-40B4-BE49-F238E27FC236}">
                <a16:creationId xmlns:a16="http://schemas.microsoft.com/office/drawing/2014/main" id="{7115161A-34F4-197C-A718-C6342DD14522}"/>
              </a:ext>
            </a:extLst>
          </p:cNvPr>
          <p:cNvCxnSpPr>
            <a:cxnSpLocks/>
            <a:endCxn id="152" idx="1"/>
          </p:cNvCxnSpPr>
          <p:nvPr/>
        </p:nvCxnSpPr>
        <p:spPr>
          <a:xfrm>
            <a:off x="8428455" y="4692209"/>
            <a:ext cx="193562" cy="25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E779ED0-05BA-0220-A101-8478A9AFF32A}"/>
              </a:ext>
            </a:extLst>
          </p:cNvPr>
          <p:cNvSpPr txBox="1"/>
          <p:nvPr/>
        </p:nvSpPr>
        <p:spPr>
          <a:xfrm>
            <a:off x="3300294" y="4770537"/>
            <a:ext cx="711881" cy="276999"/>
          </a:xfrm>
          <a:prstGeom prst="rect">
            <a:avLst/>
          </a:prstGeom>
          <a:noFill/>
        </p:spPr>
        <p:txBody>
          <a:bodyPr wrap="square" rtlCol="0">
            <a:spAutoFit/>
          </a:bodyPr>
          <a:lstStyle/>
          <a:p>
            <a:r>
              <a:rPr lang="en-US" sz="1200" dirty="0"/>
              <a:t>Outlier</a:t>
            </a:r>
          </a:p>
        </p:txBody>
      </p:sp>
      <p:cxnSp>
        <p:nvCxnSpPr>
          <p:cNvPr id="157" name="Straight Arrow Connector 156">
            <a:extLst>
              <a:ext uri="{FF2B5EF4-FFF2-40B4-BE49-F238E27FC236}">
                <a16:creationId xmlns:a16="http://schemas.microsoft.com/office/drawing/2014/main" id="{74852AB5-9B1F-0786-FE23-7F7D64EDBA2E}"/>
              </a:ext>
            </a:extLst>
          </p:cNvPr>
          <p:cNvCxnSpPr>
            <a:cxnSpLocks/>
          </p:cNvCxnSpPr>
          <p:nvPr/>
        </p:nvCxnSpPr>
        <p:spPr>
          <a:xfrm>
            <a:off x="3213586" y="4673374"/>
            <a:ext cx="204339" cy="152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273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search – SVM</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50</a:t>
            </a:fld>
            <a:endParaRPr lang="en-US" dirty="0"/>
          </a:p>
        </p:txBody>
      </p:sp>
      <p:sp>
        <p:nvSpPr>
          <p:cNvPr id="3" name="TextBox 2"/>
          <p:cNvSpPr txBox="1"/>
          <p:nvPr/>
        </p:nvSpPr>
        <p:spPr>
          <a:xfrm>
            <a:off x="864673" y="1866452"/>
            <a:ext cx="7815431"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Preprocessing – </a:t>
            </a:r>
            <a:r>
              <a:rPr lang="en-US" b="1" dirty="0" err="1">
                <a:solidFill>
                  <a:srgbClr val="FF0000"/>
                </a:solidFill>
              </a:rPr>
              <a:t>Atleast</a:t>
            </a:r>
            <a:r>
              <a:rPr lang="en-US" b="1" dirty="0">
                <a:solidFill>
                  <a:srgbClr val="FF0000"/>
                </a:solidFill>
              </a:rPr>
              <a:t> scale your inputs for SVM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Better to do grid search for some of the parameters in log scale </a:t>
            </a:r>
          </a:p>
        </p:txBody>
      </p:sp>
      <p:pic>
        <p:nvPicPr>
          <p:cNvPr id="9" name="Picture 8"/>
          <p:cNvPicPr>
            <a:picLocks noChangeAspect="1"/>
          </p:cNvPicPr>
          <p:nvPr/>
        </p:nvPicPr>
        <p:blipFill>
          <a:blip r:embed="rId2"/>
          <a:stretch>
            <a:fillRect/>
          </a:stretch>
        </p:blipFill>
        <p:spPr>
          <a:xfrm>
            <a:off x="864673" y="3292797"/>
            <a:ext cx="10462653" cy="2479415"/>
          </a:xfrm>
          <a:prstGeom prst="rect">
            <a:avLst/>
          </a:prstGeom>
        </p:spPr>
      </p:pic>
    </p:spTree>
    <p:extLst>
      <p:ext uri="{BB962C8B-B14F-4D97-AF65-F5344CB8AC3E}">
        <p14:creationId xmlns:p14="http://schemas.microsoft.com/office/powerpoint/2010/main" val="2742210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C44B-E38F-40BC-B004-50A4BA9DE8CB}"/>
              </a:ext>
            </a:extLst>
          </p:cNvPr>
          <p:cNvSpPr>
            <a:spLocks noGrp="1"/>
          </p:cNvSpPr>
          <p:nvPr>
            <p:ph type="title"/>
          </p:nvPr>
        </p:nvSpPr>
        <p:spPr/>
        <p:txBody>
          <a:bodyPr/>
          <a:lstStyle/>
          <a:p>
            <a:r>
              <a:rPr lang="en-US" dirty="0">
                <a:cs typeface="Calibri Light"/>
              </a:rPr>
              <a:t>Tip</a:t>
            </a:r>
            <a:endParaRPr lang="en-US" dirty="0"/>
          </a:p>
        </p:txBody>
      </p:sp>
      <p:sp>
        <p:nvSpPr>
          <p:cNvPr id="3" name="Content Placeholder 2">
            <a:extLst>
              <a:ext uri="{FF2B5EF4-FFF2-40B4-BE49-F238E27FC236}">
                <a16:creationId xmlns:a16="http://schemas.microsoft.com/office/drawing/2014/main" id="{F81FE8FE-3333-4726-9010-AD3634AC3566}"/>
              </a:ext>
            </a:extLst>
          </p:cNvPr>
          <p:cNvSpPr>
            <a:spLocks noGrp="1"/>
          </p:cNvSpPr>
          <p:nvPr>
            <p:ph idx="1"/>
          </p:nvPr>
        </p:nvSpPr>
        <p:spPr/>
        <p:txBody>
          <a:bodyPr vert="horz" lIns="91440" tIns="45720" rIns="91440" bIns="45720" rtlCol="0" anchor="t">
            <a:normAutofit lnSpcReduction="10000"/>
          </a:bodyPr>
          <a:lstStyle/>
          <a:p>
            <a:r>
              <a:rPr lang="en-US" dirty="0">
                <a:latin typeface="Times New Roman" panose="02020603050405020304" pitchFamily="18" charset="0"/>
                <a:cs typeface="Times New Roman" panose="02020603050405020304" pitchFamily="18" charset="0"/>
              </a:rPr>
              <a:t>With so many kernels to choose from, how can you decide which one to use?</a:t>
            </a:r>
          </a:p>
          <a:p>
            <a:pPr marL="685800"/>
            <a:r>
              <a:rPr lang="en-US" dirty="0">
                <a:latin typeface="Times New Roman" panose="02020603050405020304" pitchFamily="18" charset="0"/>
                <a:cs typeface="Times New Roman" panose="02020603050405020304" pitchFamily="18" charset="0"/>
              </a:rPr>
              <a:t>As a rule of thumb, you should always try the linear kernel first, especially if the training set is very large or if it has plenty of features. </a:t>
            </a:r>
          </a:p>
          <a:p>
            <a:pPr marL="685800"/>
            <a:r>
              <a:rPr lang="en-US" dirty="0">
                <a:latin typeface="Times New Roman" panose="02020603050405020304" pitchFamily="18" charset="0"/>
                <a:cs typeface="Times New Roman" panose="02020603050405020304" pitchFamily="18" charset="0"/>
              </a:rPr>
              <a:t>If the training set is not too large, you should try the Gaussian RBF kernel as well.</a:t>
            </a:r>
          </a:p>
          <a:p>
            <a:pPr marL="685800"/>
            <a:r>
              <a:rPr lang="en-US" dirty="0">
                <a:latin typeface="Times New Roman" panose="02020603050405020304" pitchFamily="18" charset="0"/>
                <a:cs typeface="Times New Roman" panose="02020603050405020304" pitchFamily="18" charset="0"/>
              </a:rPr>
              <a:t>Then if you have spare time and computing power, you can also experiment with a few other kernels using cross-validation and grid search, especially if there are kernels specialized for your training set’s data structure.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168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8135A-DA00-4A11-9FCF-3D5B117EC114}"/>
              </a:ext>
            </a:extLst>
          </p:cNvPr>
          <p:cNvSpPr>
            <a:spLocks noGrp="1"/>
          </p:cNvSpPr>
          <p:nvPr>
            <p:ph type="title"/>
          </p:nvPr>
        </p:nvSpPr>
        <p:spPr/>
        <p:txBody>
          <a:bodyPr/>
          <a:lstStyle/>
          <a:p>
            <a:r>
              <a:rPr lang="en-US" dirty="0">
                <a:cs typeface="Calibri Light"/>
              </a:rPr>
              <a:t>Computational Complexity</a:t>
            </a:r>
            <a:endParaRPr lang="en-US" dirty="0"/>
          </a:p>
        </p:txBody>
      </p:sp>
      <p:sp>
        <p:nvSpPr>
          <p:cNvPr id="3" name="Content Placeholder 2">
            <a:extLst>
              <a:ext uri="{FF2B5EF4-FFF2-40B4-BE49-F238E27FC236}">
                <a16:creationId xmlns:a16="http://schemas.microsoft.com/office/drawing/2014/main" id="{C2654B0B-CA56-490E-8D7B-3862C93D35CF}"/>
              </a:ext>
            </a:extLst>
          </p:cNvPr>
          <p:cNvSpPr>
            <a:spLocks noGrp="1"/>
          </p:cNvSpPr>
          <p:nvPr>
            <p:ph idx="1"/>
          </p:nvPr>
        </p:nvSpPr>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LinearSVC</a:t>
            </a:r>
            <a:r>
              <a:rPr lang="en-US" dirty="0">
                <a:latin typeface="Times New Roman" panose="02020603050405020304" pitchFamily="18" charset="0"/>
                <a:cs typeface="Times New Roman" panose="02020603050405020304" pitchFamily="18" charset="0"/>
              </a:rPr>
              <a:t> class is based on the </a:t>
            </a:r>
            <a:r>
              <a:rPr lang="en-US" i="1" dirty="0" err="1">
                <a:latin typeface="Times New Roman" panose="02020603050405020304" pitchFamily="18" charset="0"/>
                <a:cs typeface="Times New Roman" panose="02020603050405020304" pitchFamily="18" charset="0"/>
              </a:rPr>
              <a:t>liblinear</a:t>
            </a:r>
            <a:r>
              <a:rPr lang="en-US" dirty="0">
                <a:latin typeface="Times New Roman" panose="02020603050405020304" pitchFamily="18" charset="0"/>
                <a:cs typeface="Times New Roman" panose="02020603050405020304" pitchFamily="18" charset="0"/>
              </a:rPr>
              <a:t> library, which implements an optimized algorithm for linear SVMs.</a:t>
            </a:r>
          </a:p>
          <a:p>
            <a:pPr marL="685800"/>
            <a:r>
              <a:rPr lang="en-US" dirty="0">
                <a:latin typeface="Times New Roman" panose="02020603050405020304" pitchFamily="18" charset="0"/>
                <a:cs typeface="Times New Roman" panose="02020603050405020304" pitchFamily="18" charset="0"/>
              </a:rPr>
              <a:t>It does not support the kernel trick, but it scales almost linearly with the number of training instances and the number of features: its training time complexity is roughly </a:t>
            </a:r>
            <a:r>
              <a:rPr lang="en-US" i="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SVC class is based on the </a:t>
            </a:r>
            <a:r>
              <a:rPr lang="en-US" i="1" dirty="0" err="1">
                <a:latin typeface="Times New Roman" panose="02020603050405020304" pitchFamily="18" charset="0"/>
                <a:cs typeface="Times New Roman" panose="02020603050405020304" pitchFamily="18" charset="0"/>
              </a:rPr>
              <a:t>libsvm</a:t>
            </a:r>
            <a:r>
              <a:rPr lang="en-US" dirty="0">
                <a:latin typeface="Times New Roman" panose="02020603050405020304" pitchFamily="18" charset="0"/>
                <a:cs typeface="Times New Roman" panose="02020603050405020304" pitchFamily="18" charset="0"/>
              </a:rPr>
              <a:t> library, which implements an algorithm that supports the kernel trick.</a:t>
            </a:r>
          </a:p>
          <a:p>
            <a:pPr marL="685800"/>
            <a:r>
              <a:rPr lang="en-US" dirty="0">
                <a:latin typeface="Times New Roman" panose="02020603050405020304" pitchFamily="18" charset="0"/>
                <a:cs typeface="Times New Roman" panose="02020603050405020304" pitchFamily="18" charset="0"/>
              </a:rPr>
              <a:t>The training time complexity is usually between </a:t>
            </a:r>
            <a:r>
              <a:rPr lang="en-US" i="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m</a:t>
            </a:r>
            <a:r>
              <a:rPr lang="en-US" i="1"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m</a:t>
            </a:r>
            <a:r>
              <a:rPr lang="en-US" i="1"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p>
          <a:p>
            <a:pPr marL="685800"/>
            <a:r>
              <a:rPr lang="en-US" dirty="0" err="1">
                <a:latin typeface="Times New Roman" panose="02020603050405020304" pitchFamily="18" charset="0"/>
                <a:cs typeface="Times New Roman" panose="02020603050405020304" pitchFamily="18" charset="0"/>
              </a:rPr>
              <a:t>LinearSVC</a:t>
            </a:r>
            <a:r>
              <a:rPr lang="en-US" dirty="0">
                <a:latin typeface="Times New Roman" panose="02020603050405020304" pitchFamily="18" charset="0"/>
                <a:cs typeface="Times New Roman" panose="02020603050405020304" pitchFamily="18" charset="0"/>
              </a:rPr>
              <a:t> is much faster than SVC(kernel="linear")</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201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E682-72A1-4CE6-A7F8-A7C20D17A489}"/>
              </a:ext>
            </a:extLst>
          </p:cNvPr>
          <p:cNvSpPr>
            <a:spLocks noGrp="1"/>
          </p:cNvSpPr>
          <p:nvPr>
            <p:ph type="title"/>
          </p:nvPr>
        </p:nvSpPr>
        <p:spPr>
          <a:xfrm>
            <a:off x="1010755" y="782087"/>
            <a:ext cx="10515600" cy="2852737"/>
          </a:xfrm>
        </p:spPr>
        <p:txBody>
          <a:bodyPr/>
          <a:lstStyle/>
          <a:p>
            <a:r>
              <a:rPr lang="en-US" dirty="0">
                <a:cs typeface="Calibri Light"/>
              </a:rPr>
              <a:t>SVM Regression</a:t>
            </a:r>
            <a:endParaRPr lang="en-US" dirty="0"/>
          </a:p>
        </p:txBody>
      </p:sp>
    </p:spTree>
    <p:extLst>
      <p:ext uri="{BB962C8B-B14F-4D97-AF65-F5344CB8AC3E}">
        <p14:creationId xmlns:p14="http://schemas.microsoft.com/office/powerpoint/2010/main" val="3588271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4A3D-1809-4DDC-8057-F2B012D0B78D}"/>
              </a:ext>
            </a:extLst>
          </p:cNvPr>
          <p:cNvSpPr>
            <a:spLocks noGrp="1"/>
          </p:cNvSpPr>
          <p:nvPr>
            <p:ph type="title"/>
          </p:nvPr>
        </p:nvSpPr>
        <p:spPr/>
        <p:txBody>
          <a:bodyPr/>
          <a:lstStyle/>
          <a:p>
            <a:r>
              <a:rPr lang="en-US" dirty="0">
                <a:cs typeface="Calibri Light"/>
              </a:rPr>
              <a:t>Objective</a:t>
            </a:r>
            <a:endParaRPr lang="en-US" dirty="0"/>
          </a:p>
        </p:txBody>
      </p:sp>
      <p:sp>
        <p:nvSpPr>
          <p:cNvPr id="3" name="Content Placeholder 2">
            <a:extLst>
              <a:ext uri="{FF2B5EF4-FFF2-40B4-BE49-F238E27FC236}">
                <a16:creationId xmlns:a16="http://schemas.microsoft.com/office/drawing/2014/main" id="{1887DBC6-EF29-4B81-B69F-CB7194E66BE6}"/>
              </a:ext>
            </a:extLst>
          </p:cNvPr>
          <p:cNvSpPr>
            <a:spLocks noGrp="1"/>
          </p:cNvSpPr>
          <p:nvPr>
            <p:ph idx="1"/>
          </p:nvPr>
        </p:nvSpPr>
        <p:spPr/>
        <p:txBody>
          <a:bodyPr vert="horz" lIns="91440" tIns="45720" rIns="91440" bIns="45720" rtlCol="0" anchor="t">
            <a:normAutofit/>
          </a:bodyPr>
          <a:lstStyle/>
          <a:p>
            <a:r>
              <a:rPr lang="en-US" dirty="0">
                <a:cs typeface="Calibri"/>
              </a:rPr>
              <a:t>SVM Regression tries to fit as many instances as possible </a:t>
            </a:r>
            <a:r>
              <a:rPr lang="en-US" i="1" dirty="0">
                <a:cs typeface="Calibri"/>
              </a:rPr>
              <a:t>on</a:t>
            </a:r>
            <a:r>
              <a:rPr lang="en-US" dirty="0">
                <a:cs typeface="Calibri"/>
              </a:rPr>
              <a:t> the street while limiting margin violations</a:t>
            </a:r>
          </a:p>
          <a:p>
            <a:endParaRPr lang="en-US" dirty="0">
              <a:cs typeface="Calibri"/>
            </a:endParaRPr>
          </a:p>
        </p:txBody>
      </p:sp>
      <p:pic>
        <p:nvPicPr>
          <p:cNvPr id="4" name="Picture 4" descr="A close up of a map&#10;&#10;Description generated with very high confidence">
            <a:extLst>
              <a:ext uri="{FF2B5EF4-FFF2-40B4-BE49-F238E27FC236}">
                <a16:creationId xmlns:a16="http://schemas.microsoft.com/office/drawing/2014/main" id="{730A1EF0-10C5-4BB2-B67E-E4DFF855927A}"/>
              </a:ext>
            </a:extLst>
          </p:cNvPr>
          <p:cNvPicPr>
            <a:picLocks noChangeAspect="1"/>
          </p:cNvPicPr>
          <p:nvPr/>
        </p:nvPicPr>
        <p:blipFill>
          <a:blip r:embed="rId3"/>
          <a:stretch>
            <a:fillRect/>
          </a:stretch>
        </p:blipFill>
        <p:spPr>
          <a:xfrm>
            <a:off x="1604514" y="2804844"/>
            <a:ext cx="9011728" cy="3821861"/>
          </a:xfrm>
          <a:prstGeom prst="rect">
            <a:avLst/>
          </a:prstGeom>
        </p:spPr>
      </p:pic>
    </p:spTree>
    <p:extLst>
      <p:ext uri="{BB962C8B-B14F-4D97-AF65-F5344CB8AC3E}">
        <p14:creationId xmlns:p14="http://schemas.microsoft.com/office/powerpoint/2010/main" val="2448344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AA23-72F8-4071-9CDA-66F1F8C69FBF}"/>
              </a:ext>
            </a:extLst>
          </p:cNvPr>
          <p:cNvSpPr>
            <a:spLocks noGrp="1"/>
          </p:cNvSpPr>
          <p:nvPr>
            <p:ph type="title"/>
          </p:nvPr>
        </p:nvSpPr>
        <p:spPr/>
        <p:txBody>
          <a:bodyPr/>
          <a:lstStyle/>
          <a:p>
            <a:r>
              <a:rPr lang="en-US" dirty="0">
                <a:cs typeface="Calibri Light"/>
              </a:rPr>
              <a:t>Nonlinear Regression</a:t>
            </a:r>
            <a:endParaRPr lang="en-US" dirty="0"/>
          </a:p>
        </p:txBody>
      </p:sp>
      <p:pic>
        <p:nvPicPr>
          <p:cNvPr id="4" name="Picture 4" descr="A close up of a map&#10;&#10;Description generated with high confidence">
            <a:extLst>
              <a:ext uri="{FF2B5EF4-FFF2-40B4-BE49-F238E27FC236}">
                <a16:creationId xmlns:a16="http://schemas.microsoft.com/office/drawing/2014/main" id="{87DB05F6-5D4E-4023-9400-63CD4C0FD555}"/>
              </a:ext>
            </a:extLst>
          </p:cNvPr>
          <p:cNvPicPr>
            <a:picLocks noGrp="1" noChangeAspect="1"/>
          </p:cNvPicPr>
          <p:nvPr>
            <p:ph idx="1"/>
          </p:nvPr>
        </p:nvPicPr>
        <p:blipFill>
          <a:blip r:embed="rId3"/>
          <a:stretch>
            <a:fillRect/>
          </a:stretch>
        </p:blipFill>
        <p:spPr>
          <a:xfrm>
            <a:off x="943099" y="1825625"/>
            <a:ext cx="10305801" cy="4351338"/>
          </a:xfrm>
          <a:prstGeom prst="rect">
            <a:avLst/>
          </a:prstGeom>
        </p:spPr>
      </p:pic>
    </p:spTree>
    <p:extLst>
      <p:ext uri="{BB962C8B-B14F-4D97-AF65-F5344CB8AC3E}">
        <p14:creationId xmlns:p14="http://schemas.microsoft.com/office/powerpoint/2010/main" val="4212074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Regression- Code</a:t>
            </a:r>
          </a:p>
        </p:txBody>
      </p:sp>
      <p:sp>
        <p:nvSpPr>
          <p:cNvPr id="4" name="Slide Number Placeholder 3"/>
          <p:cNvSpPr>
            <a:spLocks noGrp="1"/>
          </p:cNvSpPr>
          <p:nvPr>
            <p:ph type="sldNum" sz="quarter" idx="12"/>
          </p:nvPr>
        </p:nvSpPr>
        <p:spPr/>
        <p:txBody>
          <a:bodyPr/>
          <a:lstStyle/>
          <a:p>
            <a:fld id="{65DBD1E2-D45E-47D4-8DD8-1285FEA24AE0}" type="slidenum">
              <a:rPr lang="en-US" smtClean="0"/>
              <a:pPr/>
              <a:t>56</a:t>
            </a:fld>
            <a:endParaRPr lang="en-US" dirty="0"/>
          </a:p>
        </p:txBody>
      </p:sp>
      <p:pic>
        <p:nvPicPr>
          <p:cNvPr id="8" name="Picture 7"/>
          <p:cNvPicPr>
            <a:picLocks noChangeAspect="1"/>
          </p:cNvPicPr>
          <p:nvPr/>
        </p:nvPicPr>
        <p:blipFill>
          <a:blip r:embed="rId2"/>
          <a:stretch>
            <a:fillRect/>
          </a:stretch>
        </p:blipFill>
        <p:spPr>
          <a:xfrm>
            <a:off x="338811" y="1473405"/>
            <a:ext cx="3726514" cy="1576388"/>
          </a:xfrm>
          <a:prstGeom prst="rect">
            <a:avLst/>
          </a:prstGeom>
        </p:spPr>
      </p:pic>
      <p:pic>
        <p:nvPicPr>
          <p:cNvPr id="9" name="Picture 8"/>
          <p:cNvPicPr>
            <a:picLocks noChangeAspect="1"/>
          </p:cNvPicPr>
          <p:nvPr/>
        </p:nvPicPr>
        <p:blipFill>
          <a:blip r:embed="rId3"/>
          <a:stretch>
            <a:fillRect/>
          </a:stretch>
        </p:blipFill>
        <p:spPr>
          <a:xfrm>
            <a:off x="4220966" y="1445423"/>
            <a:ext cx="7596467" cy="1632351"/>
          </a:xfrm>
          <a:prstGeom prst="rect">
            <a:avLst/>
          </a:prstGeom>
        </p:spPr>
      </p:pic>
      <p:pic>
        <p:nvPicPr>
          <p:cNvPr id="10" name="Picture 9"/>
          <p:cNvPicPr>
            <a:picLocks noChangeAspect="1"/>
          </p:cNvPicPr>
          <p:nvPr/>
        </p:nvPicPr>
        <p:blipFill>
          <a:blip r:embed="rId4"/>
          <a:stretch>
            <a:fillRect/>
          </a:stretch>
        </p:blipFill>
        <p:spPr>
          <a:xfrm>
            <a:off x="505610" y="3404900"/>
            <a:ext cx="6744036" cy="896141"/>
          </a:xfrm>
          <a:prstGeom prst="rect">
            <a:avLst/>
          </a:prstGeom>
        </p:spPr>
      </p:pic>
      <p:pic>
        <p:nvPicPr>
          <p:cNvPr id="15" name="Picture 14"/>
          <p:cNvPicPr>
            <a:picLocks noChangeAspect="1"/>
          </p:cNvPicPr>
          <p:nvPr/>
        </p:nvPicPr>
        <p:blipFill>
          <a:blip r:embed="rId5"/>
          <a:stretch>
            <a:fillRect/>
          </a:stretch>
        </p:blipFill>
        <p:spPr>
          <a:xfrm>
            <a:off x="707539" y="4674676"/>
            <a:ext cx="8718009" cy="1188242"/>
          </a:xfrm>
          <a:prstGeom prst="rect">
            <a:avLst/>
          </a:prstGeom>
        </p:spPr>
      </p:pic>
    </p:spTree>
    <p:extLst>
      <p:ext uri="{BB962C8B-B14F-4D97-AF65-F5344CB8AC3E}">
        <p14:creationId xmlns:p14="http://schemas.microsoft.com/office/powerpoint/2010/main" val="224540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a:xfrm>
            <a:off x="-506896" y="68909"/>
            <a:ext cx="12192000" cy="1096280"/>
          </a:xfrm>
        </p:spPr>
        <p:txBody>
          <a:bodyPr/>
          <a:lstStyle/>
          <a:p>
            <a:r>
              <a:rPr lang="en-US" dirty="0"/>
              <a:t>Solution Soft Margin </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6</a:t>
            </a:fld>
            <a:endParaRPr lang="en-US" dirty="0"/>
          </a:p>
        </p:txBody>
      </p:sp>
      <p:sp>
        <p:nvSpPr>
          <p:cNvPr id="33" name="TextBox 32">
            <a:extLst>
              <a:ext uri="{FF2B5EF4-FFF2-40B4-BE49-F238E27FC236}">
                <a16:creationId xmlns:a16="http://schemas.microsoft.com/office/drawing/2014/main" id="{A9A740F3-5721-CEA4-474A-22893A0FC7FD}"/>
              </a:ext>
            </a:extLst>
          </p:cNvPr>
          <p:cNvSpPr txBox="1"/>
          <p:nvPr/>
        </p:nvSpPr>
        <p:spPr>
          <a:xfrm>
            <a:off x="2431441" y="2430079"/>
            <a:ext cx="5050234" cy="369332"/>
          </a:xfrm>
          <a:prstGeom prst="rect">
            <a:avLst/>
          </a:prstGeom>
          <a:noFill/>
        </p:spPr>
        <p:txBody>
          <a:bodyPr wrap="square" rtlCol="0">
            <a:spAutoFit/>
          </a:bodyPr>
          <a:lstStyle/>
          <a:p>
            <a:r>
              <a:rPr lang="en-US" dirty="0"/>
              <a:t>Decision boundary based on these points</a:t>
            </a:r>
          </a:p>
        </p:txBody>
      </p:sp>
      <p:sp>
        <p:nvSpPr>
          <p:cNvPr id="34" name="TextBox 33">
            <a:extLst>
              <a:ext uri="{FF2B5EF4-FFF2-40B4-BE49-F238E27FC236}">
                <a16:creationId xmlns:a16="http://schemas.microsoft.com/office/drawing/2014/main" id="{A57E424B-D155-91ED-219C-B5BE2A1DE4A5}"/>
              </a:ext>
            </a:extLst>
          </p:cNvPr>
          <p:cNvSpPr txBox="1"/>
          <p:nvPr/>
        </p:nvSpPr>
        <p:spPr>
          <a:xfrm>
            <a:off x="655832" y="3201220"/>
            <a:ext cx="12591655" cy="646331"/>
          </a:xfrm>
          <a:prstGeom prst="rect">
            <a:avLst/>
          </a:prstGeom>
          <a:noFill/>
        </p:spPr>
        <p:txBody>
          <a:bodyPr wrap="square" rtlCol="0">
            <a:spAutoFit/>
          </a:bodyPr>
          <a:lstStyle/>
          <a:p>
            <a:r>
              <a:rPr lang="en-US" dirty="0"/>
              <a:t>Allow misclassification in training to get better predictions – Bias-Variance Tradeoff.</a:t>
            </a:r>
          </a:p>
          <a:p>
            <a:r>
              <a:rPr lang="en-US" dirty="0"/>
              <a:t>Similar to regularizing linear regression.</a:t>
            </a:r>
          </a:p>
        </p:txBody>
      </p:sp>
      <p:grpSp>
        <p:nvGrpSpPr>
          <p:cNvPr id="83" name="Group 82">
            <a:extLst>
              <a:ext uri="{FF2B5EF4-FFF2-40B4-BE49-F238E27FC236}">
                <a16:creationId xmlns:a16="http://schemas.microsoft.com/office/drawing/2014/main" id="{EDF2B488-79FD-BDFB-3A32-FD68D807850C}"/>
              </a:ext>
            </a:extLst>
          </p:cNvPr>
          <p:cNvGrpSpPr/>
          <p:nvPr/>
        </p:nvGrpSpPr>
        <p:grpSpPr>
          <a:xfrm>
            <a:off x="670329" y="1523842"/>
            <a:ext cx="7311945" cy="1195970"/>
            <a:chOff x="651404" y="5012577"/>
            <a:chExt cx="7311945" cy="1195970"/>
          </a:xfrm>
        </p:grpSpPr>
        <p:grpSp>
          <p:nvGrpSpPr>
            <p:cNvPr id="35" name="Group 34">
              <a:extLst>
                <a:ext uri="{FF2B5EF4-FFF2-40B4-BE49-F238E27FC236}">
                  <a16:creationId xmlns:a16="http://schemas.microsoft.com/office/drawing/2014/main" id="{B7BC7ECD-1BFF-5D3F-C654-C119E88E7EF3}"/>
                </a:ext>
              </a:extLst>
            </p:cNvPr>
            <p:cNvGrpSpPr/>
            <p:nvPr/>
          </p:nvGrpSpPr>
          <p:grpSpPr>
            <a:xfrm>
              <a:off x="651404" y="5087623"/>
              <a:ext cx="7311945" cy="1120924"/>
              <a:chOff x="1235707" y="2154930"/>
              <a:chExt cx="4852429" cy="517090"/>
            </a:xfrm>
          </p:grpSpPr>
          <p:grpSp>
            <p:nvGrpSpPr>
              <p:cNvPr id="36" name="Group 35">
                <a:extLst>
                  <a:ext uri="{FF2B5EF4-FFF2-40B4-BE49-F238E27FC236}">
                    <a16:creationId xmlns:a16="http://schemas.microsoft.com/office/drawing/2014/main" id="{6614BBC9-14FF-BAAB-9596-EE1D031062A3}"/>
                  </a:ext>
                </a:extLst>
              </p:cNvPr>
              <p:cNvGrpSpPr/>
              <p:nvPr/>
            </p:nvGrpSpPr>
            <p:grpSpPr>
              <a:xfrm>
                <a:off x="1235707" y="2154930"/>
                <a:ext cx="4852429" cy="517090"/>
                <a:chOff x="2012396" y="2598981"/>
                <a:chExt cx="4324350" cy="372263"/>
              </a:xfrm>
            </p:grpSpPr>
            <p:sp>
              <p:nvSpPr>
                <p:cNvPr id="38" name="Line 4">
                  <a:extLst>
                    <a:ext uri="{FF2B5EF4-FFF2-40B4-BE49-F238E27FC236}">
                      <a16:creationId xmlns:a16="http://schemas.microsoft.com/office/drawing/2014/main" id="{A25EFEE8-AC57-0FBE-937D-68DF4EAE047B}"/>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0" name="AutoShape 8">
                  <a:extLst>
                    <a:ext uri="{FF2B5EF4-FFF2-40B4-BE49-F238E27FC236}">
                      <a16:creationId xmlns:a16="http://schemas.microsoft.com/office/drawing/2014/main" id="{69FE8C07-4BF5-072E-47E0-AD0C44936241}"/>
                    </a:ext>
                  </a:extLst>
                </p:cNvPr>
                <p:cNvSpPr>
                  <a:spLocks noChangeArrowheads="1"/>
                </p:cNvSpPr>
                <p:nvPr/>
              </p:nvSpPr>
              <p:spPr bwMode="auto">
                <a:xfrm>
                  <a:off x="2536271"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9">
                  <a:extLst>
                    <a:ext uri="{FF2B5EF4-FFF2-40B4-BE49-F238E27FC236}">
                      <a16:creationId xmlns:a16="http://schemas.microsoft.com/office/drawing/2014/main" id="{D3BFD9FE-3B8C-6545-2E56-8BA47F73D2B6}"/>
                    </a:ext>
                  </a:extLst>
                </p:cNvPr>
                <p:cNvSpPr>
                  <a:spLocks noChangeArrowheads="1"/>
                </p:cNvSpPr>
                <p:nvPr/>
              </p:nvSpPr>
              <p:spPr bwMode="auto">
                <a:xfrm>
                  <a:off x="2940958" y="259990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10">
                  <a:extLst>
                    <a:ext uri="{FF2B5EF4-FFF2-40B4-BE49-F238E27FC236}">
                      <a16:creationId xmlns:a16="http://schemas.microsoft.com/office/drawing/2014/main" id="{50724365-967C-6CAB-4300-31AF1E8B478F}"/>
                    </a:ext>
                  </a:extLst>
                </p:cNvPr>
                <p:cNvSpPr>
                  <a:spLocks noChangeArrowheads="1"/>
                </p:cNvSpPr>
                <p:nvPr/>
              </p:nvSpPr>
              <p:spPr bwMode="auto">
                <a:xfrm>
                  <a:off x="3186145" y="2598981"/>
                  <a:ext cx="88900" cy="88900"/>
                </a:xfrm>
                <a:prstGeom prst="octagon">
                  <a:avLst>
                    <a:gd name="adj" fmla="val 29287"/>
                  </a:avLst>
                </a:prstGeom>
                <a:solidFill>
                  <a:srgbClr val="FF00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55">
                  <a:extLst>
                    <a:ext uri="{FF2B5EF4-FFF2-40B4-BE49-F238E27FC236}">
                      <a16:creationId xmlns:a16="http://schemas.microsoft.com/office/drawing/2014/main" id="{2D00BE27-74C9-63BE-6D69-3F9FD64CBC64}"/>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44" name="AutoShape 9">
                  <a:extLst>
                    <a:ext uri="{FF2B5EF4-FFF2-40B4-BE49-F238E27FC236}">
                      <a16:creationId xmlns:a16="http://schemas.microsoft.com/office/drawing/2014/main" id="{F75AD250-93E1-540B-064A-01DFEEBDDDED}"/>
                    </a:ext>
                  </a:extLst>
                </p:cNvPr>
                <p:cNvSpPr>
                  <a:spLocks noChangeArrowheads="1"/>
                </p:cNvSpPr>
                <p:nvPr/>
              </p:nvSpPr>
              <p:spPr bwMode="auto">
                <a:xfrm>
                  <a:off x="240819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9">
                  <a:extLst>
                    <a:ext uri="{FF2B5EF4-FFF2-40B4-BE49-F238E27FC236}">
                      <a16:creationId xmlns:a16="http://schemas.microsoft.com/office/drawing/2014/main" id="{DD90C6F0-4685-F49F-3A50-CCE1D1C9D84D}"/>
                    </a:ext>
                  </a:extLst>
                </p:cNvPr>
                <p:cNvSpPr>
                  <a:spLocks noChangeArrowheads="1"/>
                </p:cNvSpPr>
                <p:nvPr/>
              </p:nvSpPr>
              <p:spPr bwMode="auto">
                <a:xfrm>
                  <a:off x="2134482"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AutoShape 11">
                  <a:extLst>
                    <a:ext uri="{FF2B5EF4-FFF2-40B4-BE49-F238E27FC236}">
                      <a16:creationId xmlns:a16="http://schemas.microsoft.com/office/drawing/2014/main" id="{ECECAFF0-D6B5-3BFA-B000-039374C1E80C}"/>
                    </a:ext>
                  </a:extLst>
                </p:cNvPr>
                <p:cNvSpPr>
                  <a:spLocks noChangeArrowheads="1"/>
                </p:cNvSpPr>
                <p:nvPr/>
              </p:nvSpPr>
              <p:spPr bwMode="auto">
                <a:xfrm>
                  <a:off x="5134866"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AutoShape 12">
                  <a:extLst>
                    <a:ext uri="{FF2B5EF4-FFF2-40B4-BE49-F238E27FC236}">
                      <a16:creationId xmlns:a16="http://schemas.microsoft.com/office/drawing/2014/main" id="{72D4C174-1EE4-92A7-5641-8C4F6E39900E}"/>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13">
                  <a:extLst>
                    <a:ext uri="{FF2B5EF4-FFF2-40B4-BE49-F238E27FC236}">
                      <a16:creationId xmlns:a16="http://schemas.microsoft.com/office/drawing/2014/main" id="{5FC4DF0F-A56A-045E-CCDB-9BEFACC8036F}"/>
                    </a:ext>
                  </a:extLst>
                </p:cNvPr>
                <p:cNvSpPr>
                  <a:spLocks noChangeArrowheads="1"/>
                </p:cNvSpPr>
                <p:nvPr/>
              </p:nvSpPr>
              <p:spPr bwMode="auto">
                <a:xfrm>
                  <a:off x="4210567" y="2601707"/>
                  <a:ext cx="88900" cy="88900"/>
                </a:xfrm>
                <a:prstGeom prst="octagon">
                  <a:avLst>
                    <a:gd name="adj" fmla="val 29287"/>
                  </a:avLst>
                </a:prstGeom>
                <a:solidFill>
                  <a:srgbClr val="0000FF"/>
                </a:solidFill>
                <a:ln w="38100" algn="ctr">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12">
                  <a:extLst>
                    <a:ext uri="{FF2B5EF4-FFF2-40B4-BE49-F238E27FC236}">
                      <a16:creationId xmlns:a16="http://schemas.microsoft.com/office/drawing/2014/main" id="{4D8DF0D3-4309-48FF-4200-C9220BF4793A}"/>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12">
                  <a:extLst>
                    <a:ext uri="{FF2B5EF4-FFF2-40B4-BE49-F238E27FC236}">
                      <a16:creationId xmlns:a16="http://schemas.microsoft.com/office/drawing/2014/main" id="{1EB3A613-5240-027F-CE74-7837A160823E}"/>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12">
                  <a:extLst>
                    <a:ext uri="{FF2B5EF4-FFF2-40B4-BE49-F238E27FC236}">
                      <a16:creationId xmlns:a16="http://schemas.microsoft.com/office/drawing/2014/main" id="{E8A87CB9-00A6-E89D-8167-400940FB2DDD}"/>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7" name="AutoShape 13">
                <a:extLst>
                  <a:ext uri="{FF2B5EF4-FFF2-40B4-BE49-F238E27FC236}">
                    <a16:creationId xmlns:a16="http://schemas.microsoft.com/office/drawing/2014/main" id="{8ABED0D1-914F-60B0-3254-C7B10884B00A}"/>
                  </a:ext>
                </a:extLst>
              </p:cNvPr>
              <p:cNvSpPr>
                <a:spLocks noChangeArrowheads="1"/>
              </p:cNvSpPr>
              <p:nvPr/>
            </p:nvSpPr>
            <p:spPr bwMode="auto">
              <a:xfrm>
                <a:off x="3055326" y="2156209"/>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52" name="Straight Connector 51">
              <a:extLst>
                <a:ext uri="{FF2B5EF4-FFF2-40B4-BE49-F238E27FC236}">
                  <a16:creationId xmlns:a16="http://schemas.microsoft.com/office/drawing/2014/main" id="{1CF61210-E62A-8739-060C-08F6D4705D96}"/>
                </a:ext>
              </a:extLst>
            </p:cNvPr>
            <p:cNvCxnSpPr/>
            <p:nvPr/>
          </p:nvCxnSpPr>
          <p:spPr>
            <a:xfrm>
              <a:off x="3125317" y="5012577"/>
              <a:ext cx="0" cy="448305"/>
            </a:xfrm>
            <a:prstGeom prst="line">
              <a:avLst/>
            </a:prstGeom>
            <a:ln w="53975">
              <a:solidFill>
                <a:schemeClr val="accent2">
                  <a:alpha val="36000"/>
                </a:schemeClr>
              </a:solidFill>
            </a:ln>
          </p:spPr>
          <p:style>
            <a:lnRef idx="1">
              <a:schemeClr val="accent1"/>
            </a:lnRef>
            <a:fillRef idx="0">
              <a:schemeClr val="accent1"/>
            </a:fillRef>
            <a:effectRef idx="0">
              <a:schemeClr val="accent1"/>
            </a:effectRef>
            <a:fontRef idx="minor">
              <a:schemeClr val="tx1"/>
            </a:fontRef>
          </p:style>
        </p:cxnSp>
        <p:sp>
          <p:nvSpPr>
            <p:cNvPr id="69" name="AutoShape 9">
              <a:extLst>
                <a:ext uri="{FF2B5EF4-FFF2-40B4-BE49-F238E27FC236}">
                  <a16:creationId xmlns:a16="http://schemas.microsoft.com/office/drawing/2014/main" id="{6DB1929A-1B7F-8B5B-CBCB-4F67B7195010}"/>
                </a:ext>
              </a:extLst>
            </p:cNvPr>
            <p:cNvSpPr>
              <a:spLocks noChangeArrowheads="1"/>
            </p:cNvSpPr>
            <p:nvPr/>
          </p:nvSpPr>
          <p:spPr bwMode="auto">
            <a:xfrm>
              <a:off x="1049655" y="5109974"/>
              <a:ext cx="150319" cy="267687"/>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84" name="Straight Connector 83">
            <a:extLst>
              <a:ext uri="{FF2B5EF4-FFF2-40B4-BE49-F238E27FC236}">
                <a16:creationId xmlns:a16="http://schemas.microsoft.com/office/drawing/2014/main" id="{6072C7ED-F704-C876-9530-A58F69877768}"/>
              </a:ext>
            </a:extLst>
          </p:cNvPr>
          <p:cNvCxnSpPr/>
          <p:nvPr/>
        </p:nvCxnSpPr>
        <p:spPr>
          <a:xfrm>
            <a:off x="3628844" y="1508578"/>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DA4B30F-E1AC-FE5C-5D3C-A2D437CA4246}"/>
              </a:ext>
            </a:extLst>
          </p:cNvPr>
          <p:cNvCxnSpPr>
            <a:cxnSpLocks/>
          </p:cNvCxnSpPr>
          <p:nvPr/>
        </p:nvCxnSpPr>
        <p:spPr>
          <a:xfrm>
            <a:off x="2846022" y="1974998"/>
            <a:ext cx="677808" cy="35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E4A0391-3682-0273-AF54-0EC0B17F1376}"/>
              </a:ext>
            </a:extLst>
          </p:cNvPr>
          <p:cNvCxnSpPr>
            <a:cxnSpLocks/>
          </p:cNvCxnSpPr>
          <p:nvPr/>
        </p:nvCxnSpPr>
        <p:spPr>
          <a:xfrm flipH="1">
            <a:off x="3532499" y="1959945"/>
            <a:ext cx="854667" cy="367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166B66C3-965F-33D7-FD6A-C6AC974F575B}"/>
              </a:ext>
            </a:extLst>
          </p:cNvPr>
          <p:cNvGrpSpPr/>
          <p:nvPr/>
        </p:nvGrpSpPr>
        <p:grpSpPr>
          <a:xfrm>
            <a:off x="546502" y="4933027"/>
            <a:ext cx="7311945" cy="1427342"/>
            <a:chOff x="655832" y="4343400"/>
            <a:chExt cx="7311945" cy="1427342"/>
          </a:xfrm>
        </p:grpSpPr>
        <p:grpSp>
          <p:nvGrpSpPr>
            <p:cNvPr id="117" name="Group 116">
              <a:extLst>
                <a:ext uri="{FF2B5EF4-FFF2-40B4-BE49-F238E27FC236}">
                  <a16:creationId xmlns:a16="http://schemas.microsoft.com/office/drawing/2014/main" id="{995A2822-0D6A-B416-8491-99B923B3F88F}"/>
                </a:ext>
              </a:extLst>
            </p:cNvPr>
            <p:cNvGrpSpPr/>
            <p:nvPr/>
          </p:nvGrpSpPr>
          <p:grpSpPr>
            <a:xfrm>
              <a:off x="655832" y="4529878"/>
              <a:ext cx="7311945" cy="1195970"/>
              <a:chOff x="651404" y="5012577"/>
              <a:chExt cx="7311945" cy="1195970"/>
            </a:xfrm>
          </p:grpSpPr>
          <p:grpSp>
            <p:nvGrpSpPr>
              <p:cNvPr id="118" name="Group 117">
                <a:extLst>
                  <a:ext uri="{FF2B5EF4-FFF2-40B4-BE49-F238E27FC236}">
                    <a16:creationId xmlns:a16="http://schemas.microsoft.com/office/drawing/2014/main" id="{24CFBA6D-2B34-1639-8AC4-808BC2BD73AB}"/>
                  </a:ext>
                </a:extLst>
              </p:cNvPr>
              <p:cNvGrpSpPr/>
              <p:nvPr/>
            </p:nvGrpSpPr>
            <p:grpSpPr>
              <a:xfrm>
                <a:off x="651404" y="5087623"/>
                <a:ext cx="7311945" cy="1120924"/>
                <a:chOff x="1235707" y="2154930"/>
                <a:chExt cx="4852429" cy="517090"/>
              </a:xfrm>
            </p:grpSpPr>
            <p:grpSp>
              <p:nvGrpSpPr>
                <p:cNvPr id="121" name="Group 120">
                  <a:extLst>
                    <a:ext uri="{FF2B5EF4-FFF2-40B4-BE49-F238E27FC236}">
                      <a16:creationId xmlns:a16="http://schemas.microsoft.com/office/drawing/2014/main" id="{A585939C-F88D-B9EE-D979-08709115BAED}"/>
                    </a:ext>
                  </a:extLst>
                </p:cNvPr>
                <p:cNvGrpSpPr/>
                <p:nvPr/>
              </p:nvGrpSpPr>
              <p:grpSpPr>
                <a:xfrm>
                  <a:off x="1235707" y="2154930"/>
                  <a:ext cx="4852429" cy="517090"/>
                  <a:chOff x="2012396" y="2598981"/>
                  <a:chExt cx="4324350" cy="372263"/>
                </a:xfrm>
              </p:grpSpPr>
              <p:sp>
                <p:nvSpPr>
                  <p:cNvPr id="123" name="Line 4">
                    <a:extLst>
                      <a:ext uri="{FF2B5EF4-FFF2-40B4-BE49-F238E27FC236}">
                        <a16:creationId xmlns:a16="http://schemas.microsoft.com/office/drawing/2014/main" id="{B116FD78-5088-44AF-6139-EBD2A546FA5D}"/>
                      </a:ext>
                    </a:extLst>
                  </p:cNvPr>
                  <p:cNvSpPr>
                    <a:spLocks noChangeShapeType="1"/>
                  </p:cNvSpPr>
                  <p:nvPr/>
                </p:nvSpPr>
                <p:spPr bwMode="auto">
                  <a:xfrm>
                    <a:off x="2012396" y="2648500"/>
                    <a:ext cx="3962400"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24" name="AutoShape 8">
                    <a:extLst>
                      <a:ext uri="{FF2B5EF4-FFF2-40B4-BE49-F238E27FC236}">
                        <a16:creationId xmlns:a16="http://schemas.microsoft.com/office/drawing/2014/main" id="{7CE298F6-5D72-D0EA-0F19-195F0EB8DF16}"/>
                      </a:ext>
                    </a:extLst>
                  </p:cNvPr>
                  <p:cNvSpPr>
                    <a:spLocks noChangeArrowheads="1"/>
                  </p:cNvSpPr>
                  <p:nvPr/>
                </p:nvSpPr>
                <p:spPr bwMode="auto">
                  <a:xfrm>
                    <a:off x="2536271"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AutoShape 9">
                    <a:extLst>
                      <a:ext uri="{FF2B5EF4-FFF2-40B4-BE49-F238E27FC236}">
                        <a16:creationId xmlns:a16="http://schemas.microsoft.com/office/drawing/2014/main" id="{181037AC-951D-92C7-67A6-910C19490EB9}"/>
                      </a:ext>
                    </a:extLst>
                  </p:cNvPr>
                  <p:cNvSpPr>
                    <a:spLocks noChangeArrowheads="1"/>
                  </p:cNvSpPr>
                  <p:nvPr/>
                </p:nvSpPr>
                <p:spPr bwMode="auto">
                  <a:xfrm>
                    <a:off x="2940958" y="2599902"/>
                    <a:ext cx="88900" cy="88900"/>
                  </a:xfrm>
                  <a:prstGeom prst="octagon">
                    <a:avLst>
                      <a:gd name="adj" fmla="val 29287"/>
                    </a:avLst>
                  </a:prstGeom>
                  <a:solidFill>
                    <a:srgbClr val="FF00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AutoShape 10">
                    <a:extLst>
                      <a:ext uri="{FF2B5EF4-FFF2-40B4-BE49-F238E27FC236}">
                        <a16:creationId xmlns:a16="http://schemas.microsoft.com/office/drawing/2014/main" id="{3C18A33F-E429-5793-4CBF-51487484BFA7}"/>
                      </a:ext>
                    </a:extLst>
                  </p:cNvPr>
                  <p:cNvSpPr>
                    <a:spLocks noChangeArrowheads="1"/>
                  </p:cNvSpPr>
                  <p:nvPr/>
                </p:nvSpPr>
                <p:spPr bwMode="auto">
                  <a:xfrm>
                    <a:off x="3186145" y="2598981"/>
                    <a:ext cx="88900" cy="88900"/>
                  </a:xfrm>
                  <a:prstGeom prst="octagon">
                    <a:avLst>
                      <a:gd name="adj" fmla="val 29287"/>
                    </a:avLst>
                  </a:prstGeom>
                  <a:solidFill>
                    <a:srgbClr val="FF0000"/>
                  </a:solidFill>
                  <a:ln w="3810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27" name="Text Box 55">
                    <a:extLst>
                      <a:ext uri="{FF2B5EF4-FFF2-40B4-BE49-F238E27FC236}">
                        <a16:creationId xmlns:a16="http://schemas.microsoft.com/office/drawing/2014/main" id="{D9B95DFB-B392-1737-D542-D21544E51A96}"/>
                      </a:ext>
                    </a:extLst>
                  </p:cNvPr>
                  <p:cNvSpPr txBox="1">
                    <a:spLocks noChangeArrowheads="1"/>
                  </p:cNvSpPr>
                  <p:nvPr/>
                </p:nvSpPr>
                <p:spPr bwMode="auto">
                  <a:xfrm>
                    <a:off x="5879546" y="260453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i="1"/>
                      <a:t>x</a:t>
                    </a:r>
                    <a:endParaRPr lang="en-US" altLang="en-US" sz="1800" i="1" baseline="30000"/>
                  </a:p>
                </p:txBody>
              </p:sp>
              <p:sp>
                <p:nvSpPr>
                  <p:cNvPr id="128" name="AutoShape 9">
                    <a:extLst>
                      <a:ext uri="{FF2B5EF4-FFF2-40B4-BE49-F238E27FC236}">
                        <a16:creationId xmlns:a16="http://schemas.microsoft.com/office/drawing/2014/main" id="{DCFB7FF5-6BF6-8741-5D55-1BBC775620B6}"/>
                      </a:ext>
                    </a:extLst>
                  </p:cNvPr>
                  <p:cNvSpPr>
                    <a:spLocks noChangeArrowheads="1"/>
                  </p:cNvSpPr>
                  <p:nvPr/>
                </p:nvSpPr>
                <p:spPr bwMode="auto">
                  <a:xfrm>
                    <a:off x="2408191" y="260640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AutoShape 9">
                    <a:extLst>
                      <a:ext uri="{FF2B5EF4-FFF2-40B4-BE49-F238E27FC236}">
                        <a16:creationId xmlns:a16="http://schemas.microsoft.com/office/drawing/2014/main" id="{75B66328-B36C-31FE-640C-88CDED94BD5F}"/>
                      </a:ext>
                    </a:extLst>
                  </p:cNvPr>
                  <p:cNvSpPr>
                    <a:spLocks noChangeArrowheads="1"/>
                  </p:cNvSpPr>
                  <p:nvPr/>
                </p:nvSpPr>
                <p:spPr bwMode="auto">
                  <a:xfrm>
                    <a:off x="2134482" y="260876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AutoShape 11">
                    <a:extLst>
                      <a:ext uri="{FF2B5EF4-FFF2-40B4-BE49-F238E27FC236}">
                        <a16:creationId xmlns:a16="http://schemas.microsoft.com/office/drawing/2014/main" id="{C63D63D4-A247-88B8-19D7-500B104EA8A5}"/>
                      </a:ext>
                    </a:extLst>
                  </p:cNvPr>
                  <p:cNvSpPr>
                    <a:spLocks noChangeArrowheads="1"/>
                  </p:cNvSpPr>
                  <p:nvPr/>
                </p:nvSpPr>
                <p:spPr bwMode="auto">
                  <a:xfrm>
                    <a:off x="5134866" y="2608770"/>
                    <a:ext cx="88900" cy="88900"/>
                  </a:xfrm>
                  <a:prstGeom prst="octagon">
                    <a:avLst>
                      <a:gd name="adj" fmla="val 29287"/>
                    </a:avLst>
                  </a:prstGeom>
                  <a:solidFill>
                    <a:srgbClr val="0000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31" name="AutoShape 12">
                    <a:extLst>
                      <a:ext uri="{FF2B5EF4-FFF2-40B4-BE49-F238E27FC236}">
                        <a16:creationId xmlns:a16="http://schemas.microsoft.com/office/drawing/2014/main" id="{F0223489-AEDD-BF28-C239-F040F8DABE57}"/>
                      </a:ext>
                    </a:extLst>
                  </p:cNvPr>
                  <p:cNvSpPr>
                    <a:spLocks noChangeArrowheads="1"/>
                  </p:cNvSpPr>
                  <p:nvPr/>
                </p:nvSpPr>
                <p:spPr bwMode="auto">
                  <a:xfrm>
                    <a:off x="5309673" y="260877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AutoShape 13">
                    <a:extLst>
                      <a:ext uri="{FF2B5EF4-FFF2-40B4-BE49-F238E27FC236}">
                        <a16:creationId xmlns:a16="http://schemas.microsoft.com/office/drawing/2014/main" id="{46AF4EDA-DA2B-8DB0-B644-1B436BE186BC}"/>
                      </a:ext>
                    </a:extLst>
                  </p:cNvPr>
                  <p:cNvSpPr>
                    <a:spLocks noChangeArrowheads="1"/>
                  </p:cNvSpPr>
                  <p:nvPr/>
                </p:nvSpPr>
                <p:spPr bwMode="auto">
                  <a:xfrm>
                    <a:off x="4243365" y="2601894"/>
                    <a:ext cx="88900" cy="88900"/>
                  </a:xfrm>
                  <a:prstGeom prst="octagon">
                    <a:avLst>
                      <a:gd name="adj" fmla="val 29287"/>
                    </a:avLst>
                  </a:prstGeom>
                  <a:solidFill>
                    <a:srgbClr val="0000FF"/>
                  </a:solidFill>
                  <a:ln w="38100" algn="ctr">
                    <a:no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AutoShape 12">
                    <a:extLst>
                      <a:ext uri="{FF2B5EF4-FFF2-40B4-BE49-F238E27FC236}">
                        <a16:creationId xmlns:a16="http://schemas.microsoft.com/office/drawing/2014/main" id="{869917C6-3BB8-287A-A712-0F8F3622DBF3}"/>
                      </a:ext>
                    </a:extLst>
                  </p:cNvPr>
                  <p:cNvSpPr>
                    <a:spLocks noChangeArrowheads="1"/>
                  </p:cNvSpPr>
                  <p:nvPr/>
                </p:nvSpPr>
                <p:spPr bwMode="auto">
                  <a:xfrm>
                    <a:off x="5420835" y="260744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AutoShape 12">
                    <a:extLst>
                      <a:ext uri="{FF2B5EF4-FFF2-40B4-BE49-F238E27FC236}">
                        <a16:creationId xmlns:a16="http://schemas.microsoft.com/office/drawing/2014/main" id="{D532F7C0-C6FB-2BE6-44BE-710FD21039C4}"/>
                      </a:ext>
                    </a:extLst>
                  </p:cNvPr>
                  <p:cNvSpPr>
                    <a:spLocks noChangeArrowheads="1"/>
                  </p:cNvSpPr>
                  <p:nvPr/>
                </p:nvSpPr>
                <p:spPr bwMode="auto">
                  <a:xfrm>
                    <a:off x="5561028" y="2608159"/>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AutoShape 12">
                    <a:extLst>
                      <a:ext uri="{FF2B5EF4-FFF2-40B4-BE49-F238E27FC236}">
                        <a16:creationId xmlns:a16="http://schemas.microsoft.com/office/drawing/2014/main" id="{B0D52F40-9477-2D43-7117-F02E18A8E584}"/>
                      </a:ext>
                    </a:extLst>
                  </p:cNvPr>
                  <p:cNvSpPr>
                    <a:spLocks noChangeArrowheads="1"/>
                  </p:cNvSpPr>
                  <p:nvPr/>
                </p:nvSpPr>
                <p:spPr bwMode="auto">
                  <a:xfrm>
                    <a:off x="5732925" y="260343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 name="AutoShape 13">
                  <a:extLst>
                    <a:ext uri="{FF2B5EF4-FFF2-40B4-BE49-F238E27FC236}">
                      <a16:creationId xmlns:a16="http://schemas.microsoft.com/office/drawing/2014/main" id="{109E8CD1-EB0A-547C-5CB2-268B1D410AD7}"/>
                    </a:ext>
                  </a:extLst>
                </p:cNvPr>
                <p:cNvSpPr>
                  <a:spLocks noChangeArrowheads="1"/>
                </p:cNvSpPr>
                <p:nvPr/>
              </p:nvSpPr>
              <p:spPr bwMode="auto">
                <a:xfrm>
                  <a:off x="3062280" y="2161440"/>
                  <a:ext cx="99756" cy="12348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19" name="Straight Connector 118">
                <a:extLst>
                  <a:ext uri="{FF2B5EF4-FFF2-40B4-BE49-F238E27FC236}">
                    <a16:creationId xmlns:a16="http://schemas.microsoft.com/office/drawing/2014/main" id="{0424BA96-1A73-7822-75EB-61BE7E6E06C8}"/>
                  </a:ext>
                </a:extLst>
              </p:cNvPr>
              <p:cNvCxnSpPr/>
              <p:nvPr/>
            </p:nvCxnSpPr>
            <p:spPr>
              <a:xfrm>
                <a:off x="3125317" y="5012577"/>
                <a:ext cx="0" cy="448305"/>
              </a:xfrm>
              <a:prstGeom prst="line">
                <a:avLst/>
              </a:prstGeom>
              <a:ln w="53975">
                <a:solidFill>
                  <a:schemeClr val="accent2">
                    <a:alpha val="36000"/>
                  </a:schemeClr>
                </a:solidFill>
              </a:ln>
            </p:spPr>
            <p:style>
              <a:lnRef idx="1">
                <a:schemeClr val="accent1"/>
              </a:lnRef>
              <a:fillRef idx="0">
                <a:schemeClr val="accent1"/>
              </a:fillRef>
              <a:effectRef idx="0">
                <a:schemeClr val="accent1"/>
              </a:effectRef>
              <a:fontRef idx="minor">
                <a:schemeClr val="tx1"/>
              </a:fontRef>
            </p:style>
          </p:cxnSp>
          <p:sp>
            <p:nvSpPr>
              <p:cNvPr id="120" name="AutoShape 9">
                <a:extLst>
                  <a:ext uri="{FF2B5EF4-FFF2-40B4-BE49-F238E27FC236}">
                    <a16:creationId xmlns:a16="http://schemas.microsoft.com/office/drawing/2014/main" id="{3E50D527-1537-8550-4B9F-10EEAFC98294}"/>
                  </a:ext>
                </a:extLst>
              </p:cNvPr>
              <p:cNvSpPr>
                <a:spLocks noChangeArrowheads="1"/>
              </p:cNvSpPr>
              <p:nvPr/>
            </p:nvSpPr>
            <p:spPr bwMode="auto">
              <a:xfrm>
                <a:off x="1049655" y="5109974"/>
                <a:ext cx="150319" cy="267687"/>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173">
              <a:extLst>
                <a:ext uri="{FF2B5EF4-FFF2-40B4-BE49-F238E27FC236}">
                  <a16:creationId xmlns:a16="http://schemas.microsoft.com/office/drawing/2014/main" id="{8AC6FC86-F282-87FB-2D21-9018F4C3D9AC}"/>
                </a:ext>
              </a:extLst>
            </p:cNvPr>
            <p:cNvGrpSpPr/>
            <p:nvPr/>
          </p:nvGrpSpPr>
          <p:grpSpPr>
            <a:xfrm>
              <a:off x="2210933" y="4343400"/>
              <a:ext cx="5215536" cy="1427342"/>
              <a:chOff x="2210933" y="4343400"/>
              <a:chExt cx="5215536" cy="1427342"/>
            </a:xfrm>
          </p:grpSpPr>
          <p:sp>
            <p:nvSpPr>
              <p:cNvPr id="116" name="TextBox 115">
                <a:extLst>
                  <a:ext uri="{FF2B5EF4-FFF2-40B4-BE49-F238E27FC236}">
                    <a16:creationId xmlns:a16="http://schemas.microsoft.com/office/drawing/2014/main" id="{AE8915A7-C6A9-D263-8ABC-4710231EDAFA}"/>
                  </a:ext>
                </a:extLst>
              </p:cNvPr>
              <p:cNvSpPr txBox="1"/>
              <p:nvPr/>
            </p:nvSpPr>
            <p:spPr>
              <a:xfrm>
                <a:off x="2376235" y="5401410"/>
                <a:ext cx="5050234" cy="369332"/>
              </a:xfrm>
              <a:prstGeom prst="rect">
                <a:avLst/>
              </a:prstGeom>
              <a:noFill/>
            </p:spPr>
            <p:txBody>
              <a:bodyPr wrap="square" rtlCol="0">
                <a:spAutoFit/>
              </a:bodyPr>
              <a:lstStyle/>
              <a:p>
                <a:r>
                  <a:rPr lang="en-US" dirty="0"/>
                  <a:t>How about these two points?</a:t>
                </a:r>
              </a:p>
            </p:txBody>
          </p:sp>
          <p:cxnSp>
            <p:nvCxnSpPr>
              <p:cNvPr id="136" name="Straight Connector 135">
                <a:extLst>
                  <a:ext uri="{FF2B5EF4-FFF2-40B4-BE49-F238E27FC236}">
                    <a16:creationId xmlns:a16="http://schemas.microsoft.com/office/drawing/2014/main" id="{56D14E35-CF99-0275-ADC8-1387E1213D48}"/>
                  </a:ext>
                </a:extLst>
              </p:cNvPr>
              <p:cNvCxnSpPr/>
              <p:nvPr/>
            </p:nvCxnSpPr>
            <p:spPr>
              <a:xfrm>
                <a:off x="3628844" y="4523388"/>
                <a:ext cx="0" cy="448305"/>
              </a:xfrm>
              <a:prstGeom prst="line">
                <a:avLst/>
              </a:prstGeom>
              <a:ln w="53975">
                <a:solidFill>
                  <a:schemeClr val="accent2">
                    <a:alpha val="32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01BA0A6-5C10-F233-FA79-4123120BB329}"/>
                  </a:ext>
                </a:extLst>
              </p:cNvPr>
              <p:cNvCxnSpPr>
                <a:cxnSpLocks/>
              </p:cNvCxnSpPr>
              <p:nvPr/>
            </p:nvCxnSpPr>
            <p:spPr>
              <a:xfrm>
                <a:off x="2281122" y="4929809"/>
                <a:ext cx="1585200" cy="471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610A066-890B-CEC4-4B33-EEF6A26BA169}"/>
                  </a:ext>
                </a:extLst>
              </p:cNvPr>
              <p:cNvCxnSpPr>
                <a:cxnSpLocks/>
              </p:cNvCxnSpPr>
              <p:nvPr/>
            </p:nvCxnSpPr>
            <p:spPr>
              <a:xfrm flipH="1">
                <a:off x="4063154" y="4923016"/>
                <a:ext cx="1872391" cy="47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EA7CB6-7B7E-12C5-7266-54DC318785F5}"/>
                  </a:ext>
                </a:extLst>
              </p:cNvPr>
              <p:cNvCxnSpPr/>
              <p:nvPr/>
            </p:nvCxnSpPr>
            <p:spPr>
              <a:xfrm>
                <a:off x="4063154" y="4529878"/>
                <a:ext cx="0" cy="448305"/>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65425F6-CD76-F66D-ADCD-810F8A143E9C}"/>
                  </a:ext>
                </a:extLst>
              </p:cNvPr>
              <p:cNvCxnSpPr>
                <a:cxnSpLocks/>
              </p:cNvCxnSpPr>
              <p:nvPr/>
            </p:nvCxnSpPr>
            <p:spPr>
              <a:xfrm>
                <a:off x="2210933" y="4343400"/>
                <a:ext cx="1852221" cy="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418A006-515F-3A79-1DFC-6B0034974CD3}"/>
                  </a:ext>
                </a:extLst>
              </p:cNvPr>
              <p:cNvCxnSpPr>
                <a:cxnSpLocks/>
              </p:cNvCxnSpPr>
              <p:nvPr/>
            </p:nvCxnSpPr>
            <p:spPr>
              <a:xfrm>
                <a:off x="4097821" y="4503510"/>
                <a:ext cx="1852221" cy="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0938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p:txBody>
          <a:bodyPr/>
          <a:lstStyle/>
          <a:p>
            <a:r>
              <a:rPr lang="en-US" dirty="0"/>
              <a:t>Linear SVM Classification</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7</a:t>
            </a:fld>
            <a:endParaRPr lang="en-US" dirty="0"/>
          </a:p>
        </p:txBody>
      </p:sp>
      <mc:AlternateContent xmlns:mc="http://schemas.openxmlformats.org/markup-compatibility/2006" xmlns:a14="http://schemas.microsoft.com/office/drawing/2010/main">
        <mc:Choice Requires="a14">
          <p:sp>
            <p:nvSpPr>
              <p:cNvPr id="61" name="TextBox 60"/>
              <p:cNvSpPr txBox="1"/>
              <p:nvPr/>
            </p:nvSpPr>
            <p:spPr>
              <a:xfrm>
                <a:off x="1242508" y="1801906"/>
                <a:ext cx="10318122" cy="326756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Change in notation:</a:t>
                </a:r>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  </m:t>
                      </m:r>
                    </m:oMath>
                  </m:oMathPara>
                </a14:m>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Linear SVM classifier prediction (Compare it to logistic regression):</a:t>
                </a:r>
              </a:p>
              <a:p>
                <a:endParaRPr lang="en-US"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dirty="0" smtClean="0">
                          <a:latin typeface="Cambria Math" panose="02040503050406030204" pitchFamily="18" charset="0"/>
                        </a:rPr>
                        <m:t>=</m:t>
                      </m:r>
                      <m:d>
                        <m:dPr>
                          <m:begChr m:val="{"/>
                          <m:endChr m:val=""/>
                          <m:ctrlPr>
                            <a:rPr lang="en-US" sz="2400" b="0" i="1" dirty="0" smtClean="0">
                              <a:latin typeface="Cambria Math" panose="02040503050406030204" pitchFamily="18" charset="0"/>
                            </a:rPr>
                          </m:ctrlPr>
                        </m:dPr>
                        <m:e>
                          <m:eqArr>
                            <m:eqArrPr>
                              <m:ctrlPr>
                                <a:rPr lang="en-US" sz="2400" b="0" i="1" dirty="0" smtClean="0">
                                  <a:latin typeface="Cambria Math" panose="02040503050406030204" pitchFamily="18" charset="0"/>
                                </a:rPr>
                              </m:ctrlPr>
                            </m:eqArrPr>
                            <m:e>
                              <m:r>
                                <a:rPr lang="en-US" sz="2400" b="0" i="1" dirty="0" smtClean="0">
                                  <a:latin typeface="Cambria Math" panose="02040503050406030204" pitchFamily="18" charset="0"/>
                                </a:rPr>
                                <m:t>−1    </m:t>
                              </m:r>
                              <m:r>
                                <a:rPr lang="en-US" sz="2400" b="0" i="1" dirty="0" smtClean="0">
                                  <a:latin typeface="Cambria Math" panose="02040503050406030204" pitchFamily="18" charset="0"/>
                                </a:rPr>
                                <m:t>𝑖𝑓</m:t>
                              </m:r>
                              <m:r>
                                <a:rPr lang="en-US" sz="2400" b="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𝑤</m:t>
                                  </m:r>
                                </m:e>
                                <m:sup>
                                  <m:r>
                                    <a:rPr lang="en-US" sz="2400" b="0" i="1" dirty="0" smtClean="0">
                                      <a:latin typeface="Cambria Math" panose="02040503050406030204" pitchFamily="18" charset="0"/>
                                    </a:rPr>
                                    <m:t>𝑇</m:t>
                                  </m:r>
                                </m:sup>
                              </m:sSup>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𝑏</m:t>
                              </m:r>
                              <m:r>
                                <a:rPr lang="en-US" sz="2400" b="0" i="1" dirty="0" smtClean="0">
                                  <a:latin typeface="Cambria Math" panose="02040503050406030204" pitchFamily="18" charset="0"/>
                                </a:rPr>
                                <m:t>&lt;0,</m:t>
                              </m:r>
                            </m:e>
                            <m:e>
                              <m:r>
                                <a:rPr lang="en-US" sz="2400" b="0" i="1" dirty="0" smtClean="0">
                                  <a:latin typeface="Cambria Math" panose="02040503050406030204" pitchFamily="18" charset="0"/>
                                </a:rPr>
                                <m:t>1   </m:t>
                              </m:r>
                              <m:r>
                                <a:rPr lang="en-US" sz="2400" b="0" i="1" dirty="0" smtClean="0">
                                  <a:latin typeface="Cambria Math" panose="02040503050406030204" pitchFamily="18" charset="0"/>
                                </a:rPr>
                                <m:t>𝑖𝑓</m:t>
                              </m:r>
                              <m:r>
                                <a:rPr lang="en-US" sz="2400" b="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𝑤</m:t>
                                  </m:r>
                                </m:e>
                                <m:sup>
                                  <m:r>
                                    <a:rPr lang="en-US" sz="2400" b="0" i="1" dirty="0" smtClean="0">
                                      <a:latin typeface="Cambria Math" panose="02040503050406030204" pitchFamily="18" charset="0"/>
                                    </a:rPr>
                                    <m:t>𝑇</m:t>
                                  </m:r>
                                </m:sup>
                              </m:sSup>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𝑏</m:t>
                              </m:r>
                              <m:r>
                                <a:rPr lang="en-US" sz="2400" b="0" i="1" dirty="0" smtClean="0">
                                  <a:latin typeface="Cambria Math" panose="02040503050406030204" pitchFamily="18" charset="0"/>
                                </a:rPr>
                                <m:t> ≥0</m:t>
                              </m:r>
                            </m:e>
                          </m:eqArr>
                        </m:e>
                      </m:d>
                    </m:oMath>
                  </m:oMathPara>
                </a14:m>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242508" y="1801906"/>
                <a:ext cx="10318122" cy="3267561"/>
              </a:xfrm>
              <a:prstGeom prst="rect">
                <a:avLst/>
              </a:prstGeom>
              <a:blipFill>
                <a:blip r:embed="rId3"/>
                <a:stretch>
                  <a:fillRect l="-946" t="-1493"/>
                </a:stretch>
              </a:blipFill>
            </p:spPr>
            <p:txBody>
              <a:bodyPr/>
              <a:lstStyle/>
              <a:p>
                <a:r>
                  <a:rPr lang="en-US">
                    <a:noFill/>
                  </a:rPr>
                  <a:t> </a:t>
                </a:r>
              </a:p>
            </p:txBody>
          </p:sp>
        </mc:Fallback>
      </mc:AlternateContent>
    </p:spTree>
    <p:extLst>
      <p:ext uri="{BB962C8B-B14F-4D97-AF65-F5344CB8AC3E}">
        <p14:creationId xmlns:p14="http://schemas.microsoft.com/office/powerpoint/2010/main" val="5181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2EE2-08FC-4B92-A00C-231E69A337AD}"/>
              </a:ext>
            </a:extLst>
          </p:cNvPr>
          <p:cNvSpPr>
            <a:spLocks noGrp="1"/>
          </p:cNvSpPr>
          <p:nvPr>
            <p:ph type="title"/>
          </p:nvPr>
        </p:nvSpPr>
        <p:spPr/>
        <p:txBody>
          <a:bodyPr/>
          <a:lstStyle/>
          <a:p>
            <a:r>
              <a:rPr lang="en-US" dirty="0"/>
              <a:t>Linear SVM Classification</a:t>
            </a:r>
          </a:p>
        </p:txBody>
      </p:sp>
      <p:sp>
        <p:nvSpPr>
          <p:cNvPr id="4" name="Slide Number Placeholder 3">
            <a:extLst>
              <a:ext uri="{FF2B5EF4-FFF2-40B4-BE49-F238E27FC236}">
                <a16:creationId xmlns:a16="http://schemas.microsoft.com/office/drawing/2014/main" id="{4A55659C-9A41-4700-AEEB-4B62B99C0860}"/>
              </a:ext>
            </a:extLst>
          </p:cNvPr>
          <p:cNvSpPr>
            <a:spLocks noGrp="1"/>
          </p:cNvSpPr>
          <p:nvPr>
            <p:ph type="sldNum" sz="quarter" idx="12"/>
          </p:nvPr>
        </p:nvSpPr>
        <p:spPr/>
        <p:txBody>
          <a:bodyPr/>
          <a:lstStyle/>
          <a:p>
            <a:fld id="{65DBD1E2-D45E-47D4-8DD8-1285FEA24AE0}" type="slidenum">
              <a:rPr lang="en-US" smtClean="0"/>
              <a:pPr/>
              <a:t>8</a:t>
            </a:fld>
            <a:endParaRPr lang="en-US" dirty="0"/>
          </a:p>
        </p:txBody>
      </p:sp>
      <p:sp>
        <p:nvSpPr>
          <p:cNvPr id="24" name="Line 22"/>
          <p:cNvSpPr>
            <a:spLocks noChangeShapeType="1"/>
          </p:cNvSpPr>
          <p:nvPr/>
        </p:nvSpPr>
        <p:spPr bwMode="auto">
          <a:xfrm flipV="1">
            <a:off x="1493139" y="3000312"/>
            <a:ext cx="2438400" cy="2667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useo Sans 500" panose="02000000000000000000" pitchFamily="50" charset="0"/>
            </a:endParaRPr>
          </a:p>
        </p:txBody>
      </p:sp>
      <p:grpSp>
        <p:nvGrpSpPr>
          <p:cNvPr id="3" name="Group 2">
            <a:extLst>
              <a:ext uri="{FF2B5EF4-FFF2-40B4-BE49-F238E27FC236}">
                <a16:creationId xmlns:a16="http://schemas.microsoft.com/office/drawing/2014/main" id="{D33DFE84-5815-4C72-89C9-57B1176ABDB7}"/>
              </a:ext>
            </a:extLst>
          </p:cNvPr>
          <p:cNvGrpSpPr/>
          <p:nvPr/>
        </p:nvGrpSpPr>
        <p:grpSpPr>
          <a:xfrm>
            <a:off x="1045464" y="2935224"/>
            <a:ext cx="4081463" cy="3124200"/>
            <a:chOff x="1045464" y="2935224"/>
            <a:chExt cx="4081463" cy="3124200"/>
          </a:xfrm>
        </p:grpSpPr>
        <p:sp>
          <p:nvSpPr>
            <p:cNvPr id="6" name="Line 4"/>
            <p:cNvSpPr>
              <a:spLocks noChangeShapeType="1"/>
            </p:cNvSpPr>
            <p:nvPr/>
          </p:nvSpPr>
          <p:spPr bwMode="auto">
            <a:xfrm flipV="1">
              <a:off x="1180402" y="3017774"/>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useo Sans 500" panose="02000000000000000000" pitchFamily="50" charset="0"/>
              </a:endParaRPr>
            </a:p>
          </p:txBody>
        </p:sp>
        <p:sp>
          <p:nvSpPr>
            <p:cNvPr id="7" name="Line 5"/>
            <p:cNvSpPr>
              <a:spLocks noChangeShapeType="1"/>
            </p:cNvSpPr>
            <p:nvPr/>
          </p:nvSpPr>
          <p:spPr bwMode="auto">
            <a:xfrm flipV="1">
              <a:off x="1045464" y="5943537"/>
              <a:ext cx="4081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useo Sans 500" panose="02000000000000000000" pitchFamily="50" charset="0"/>
              </a:endParaRPr>
            </a:p>
          </p:txBody>
        </p:sp>
        <p:sp>
          <p:nvSpPr>
            <p:cNvPr id="8" name="AutoShape 6"/>
            <p:cNvSpPr>
              <a:spLocks noChangeArrowheads="1"/>
            </p:cNvSpPr>
            <p:nvPr/>
          </p:nvSpPr>
          <p:spPr bwMode="auto">
            <a:xfrm>
              <a:off x="2220214" y="37734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9" name="AutoShape 7"/>
            <p:cNvSpPr>
              <a:spLocks noChangeArrowheads="1"/>
            </p:cNvSpPr>
            <p:nvPr/>
          </p:nvSpPr>
          <p:spPr bwMode="auto">
            <a:xfrm>
              <a:off x="1645539" y="41306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0" name="AutoShape 8"/>
            <p:cNvSpPr>
              <a:spLocks noChangeArrowheads="1"/>
            </p:cNvSpPr>
            <p:nvPr/>
          </p:nvSpPr>
          <p:spPr bwMode="auto">
            <a:xfrm>
              <a:off x="1797939" y="46767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1" name="AutoShape 9"/>
            <p:cNvSpPr>
              <a:spLocks noChangeArrowheads="1"/>
            </p:cNvSpPr>
            <p:nvPr/>
          </p:nvSpPr>
          <p:spPr bwMode="auto">
            <a:xfrm>
              <a:off x="1416939" y="51339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2" name="AutoShape 10"/>
            <p:cNvSpPr>
              <a:spLocks noChangeArrowheads="1"/>
            </p:cNvSpPr>
            <p:nvPr/>
          </p:nvSpPr>
          <p:spPr bwMode="auto">
            <a:xfrm>
              <a:off x="1950339" y="35337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3" name="AutoShape 11"/>
            <p:cNvSpPr>
              <a:spLocks noChangeArrowheads="1"/>
            </p:cNvSpPr>
            <p:nvPr/>
          </p:nvSpPr>
          <p:spPr bwMode="auto">
            <a:xfrm>
              <a:off x="1416939" y="44481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4" name="AutoShape 12"/>
            <p:cNvSpPr>
              <a:spLocks noChangeArrowheads="1"/>
            </p:cNvSpPr>
            <p:nvPr/>
          </p:nvSpPr>
          <p:spPr bwMode="auto">
            <a:xfrm>
              <a:off x="1569339" y="46005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5" name="AutoShape 13"/>
            <p:cNvSpPr>
              <a:spLocks noChangeArrowheads="1"/>
            </p:cNvSpPr>
            <p:nvPr/>
          </p:nvSpPr>
          <p:spPr bwMode="auto">
            <a:xfrm>
              <a:off x="2331339" y="4219512"/>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6" name="AutoShape 14"/>
            <p:cNvSpPr>
              <a:spLocks noChangeArrowheads="1"/>
            </p:cNvSpPr>
            <p:nvPr/>
          </p:nvSpPr>
          <p:spPr bwMode="auto">
            <a:xfrm>
              <a:off x="3233039" y="42068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7" name="AutoShape 15"/>
            <p:cNvSpPr>
              <a:spLocks noChangeArrowheads="1"/>
            </p:cNvSpPr>
            <p:nvPr/>
          </p:nvSpPr>
          <p:spPr bwMode="auto">
            <a:xfrm>
              <a:off x="2864739" y="51339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8" name="AutoShape 16"/>
            <p:cNvSpPr>
              <a:spLocks noChangeArrowheads="1"/>
            </p:cNvSpPr>
            <p:nvPr/>
          </p:nvSpPr>
          <p:spPr bwMode="auto">
            <a:xfrm>
              <a:off x="3855339" y="51339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19" name="AutoShape 17"/>
            <p:cNvSpPr>
              <a:spLocks noChangeArrowheads="1"/>
            </p:cNvSpPr>
            <p:nvPr/>
          </p:nvSpPr>
          <p:spPr bwMode="auto">
            <a:xfrm>
              <a:off x="2547239" y="56546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0" name="AutoShape 18"/>
            <p:cNvSpPr>
              <a:spLocks noChangeArrowheads="1"/>
            </p:cNvSpPr>
            <p:nvPr/>
          </p:nvSpPr>
          <p:spPr bwMode="auto">
            <a:xfrm>
              <a:off x="3169539" y="45243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1" name="AutoShape 19"/>
            <p:cNvSpPr>
              <a:spLocks noChangeArrowheads="1"/>
            </p:cNvSpPr>
            <p:nvPr/>
          </p:nvSpPr>
          <p:spPr bwMode="auto">
            <a:xfrm>
              <a:off x="2547239" y="49688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2" name="AutoShape 20"/>
            <p:cNvSpPr>
              <a:spLocks noChangeArrowheads="1"/>
            </p:cNvSpPr>
            <p:nvPr/>
          </p:nvSpPr>
          <p:spPr bwMode="auto">
            <a:xfrm>
              <a:off x="3245739" y="53625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3" name="AutoShape 21"/>
            <p:cNvSpPr>
              <a:spLocks noChangeArrowheads="1"/>
            </p:cNvSpPr>
            <p:nvPr/>
          </p:nvSpPr>
          <p:spPr bwMode="auto">
            <a:xfrm>
              <a:off x="3931539" y="4448112"/>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5" name="AutoShape 23"/>
            <p:cNvSpPr>
              <a:spLocks noChangeArrowheads="1"/>
            </p:cNvSpPr>
            <p:nvPr/>
          </p:nvSpPr>
          <p:spPr bwMode="auto">
            <a:xfrm>
              <a:off x="2417064" y="29352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6" name="AutoShape 24"/>
            <p:cNvSpPr>
              <a:spLocks noChangeArrowheads="1"/>
            </p:cNvSpPr>
            <p:nvPr/>
          </p:nvSpPr>
          <p:spPr bwMode="auto">
            <a:xfrm>
              <a:off x="3026664" y="3011424"/>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sp>
          <p:nvSpPr>
            <p:cNvPr id="27" name="AutoShape 25"/>
            <p:cNvSpPr>
              <a:spLocks noChangeArrowheads="1"/>
            </p:cNvSpPr>
            <p:nvPr/>
          </p:nvSpPr>
          <p:spPr bwMode="auto">
            <a:xfrm>
              <a:off x="4093464" y="3773424"/>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useo Sans 500" panose="02000000000000000000" pitchFamily="50" charset="0"/>
              </a:endParaRPr>
            </a:p>
          </p:txBody>
        </p:sp>
      </p:grpSp>
      <p:sp>
        <p:nvSpPr>
          <p:cNvPr id="28" name="Text Box 26"/>
          <p:cNvSpPr txBox="1">
            <a:spLocks noChangeArrowheads="1"/>
          </p:cNvSpPr>
          <p:nvPr/>
        </p:nvSpPr>
        <p:spPr bwMode="auto">
          <a:xfrm>
            <a:off x="3902964" y="2658999"/>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414141"/>
                </a:solidFill>
                <a:latin typeface="Museo Sans 500" panose="02000000000000000000" pitchFamily="50" charset="0"/>
              </a:rPr>
              <a:t>w</a:t>
            </a:r>
            <a:r>
              <a:rPr lang="en-US" altLang="en-US" b="1" baseline="30000">
                <a:solidFill>
                  <a:srgbClr val="414141"/>
                </a:solidFill>
                <a:latin typeface="Museo Sans 500" panose="02000000000000000000" pitchFamily="50" charset="0"/>
              </a:rPr>
              <a:t>T</a:t>
            </a:r>
            <a:r>
              <a:rPr lang="en-US" altLang="en-US" b="1">
                <a:solidFill>
                  <a:srgbClr val="414141"/>
                </a:solidFill>
                <a:latin typeface="Museo Sans 500" panose="02000000000000000000" pitchFamily="50" charset="0"/>
              </a:rPr>
              <a:t>x </a:t>
            </a:r>
            <a:r>
              <a:rPr lang="en-US" altLang="en-US">
                <a:solidFill>
                  <a:srgbClr val="414141"/>
                </a:solidFill>
                <a:latin typeface="Museo Sans 500" panose="02000000000000000000" pitchFamily="50" charset="0"/>
              </a:rPr>
              <a:t>+ </a:t>
            </a:r>
            <a:r>
              <a:rPr lang="en-US" altLang="en-US" i="1">
                <a:solidFill>
                  <a:srgbClr val="414141"/>
                </a:solidFill>
                <a:latin typeface="Museo Sans 500" panose="02000000000000000000" pitchFamily="50" charset="0"/>
              </a:rPr>
              <a:t>b</a:t>
            </a:r>
            <a:r>
              <a:rPr lang="en-US" altLang="en-US" b="1">
                <a:solidFill>
                  <a:srgbClr val="414141"/>
                </a:solidFill>
                <a:latin typeface="Museo Sans 500" panose="02000000000000000000" pitchFamily="50" charset="0"/>
              </a:rPr>
              <a:t> = 0</a:t>
            </a:r>
          </a:p>
        </p:txBody>
      </p:sp>
      <p:sp>
        <p:nvSpPr>
          <p:cNvPr id="29" name="Text Box 27"/>
          <p:cNvSpPr txBox="1">
            <a:spLocks noChangeArrowheads="1"/>
          </p:cNvSpPr>
          <p:nvPr/>
        </p:nvSpPr>
        <p:spPr bwMode="auto">
          <a:xfrm>
            <a:off x="3902964" y="3220974"/>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err="1">
                <a:solidFill>
                  <a:srgbClr val="414141"/>
                </a:solidFill>
                <a:latin typeface="Museo Sans 500" panose="02000000000000000000" pitchFamily="50" charset="0"/>
              </a:rPr>
              <a:t>w</a:t>
            </a:r>
            <a:r>
              <a:rPr lang="en-US" altLang="en-US" b="1" baseline="30000" dirty="0" err="1">
                <a:solidFill>
                  <a:srgbClr val="414141"/>
                </a:solidFill>
                <a:latin typeface="Museo Sans 500" panose="02000000000000000000" pitchFamily="50" charset="0"/>
              </a:rPr>
              <a:t>T</a:t>
            </a:r>
            <a:r>
              <a:rPr lang="en-US" altLang="en-US" b="1" dirty="0" err="1">
                <a:solidFill>
                  <a:srgbClr val="414141"/>
                </a:solidFill>
                <a:latin typeface="Museo Sans 500" panose="02000000000000000000" pitchFamily="50" charset="0"/>
              </a:rPr>
              <a:t>x</a:t>
            </a:r>
            <a:r>
              <a:rPr lang="en-US" altLang="en-US" b="1" dirty="0">
                <a:solidFill>
                  <a:srgbClr val="414141"/>
                </a:solidFill>
                <a:latin typeface="Museo Sans 500" panose="02000000000000000000" pitchFamily="50" charset="0"/>
              </a:rPr>
              <a:t> </a:t>
            </a:r>
            <a:r>
              <a:rPr lang="en-US" altLang="en-US" dirty="0">
                <a:solidFill>
                  <a:srgbClr val="414141"/>
                </a:solidFill>
                <a:latin typeface="Museo Sans 500" panose="02000000000000000000" pitchFamily="50" charset="0"/>
              </a:rPr>
              <a:t>+ </a:t>
            </a:r>
            <a:r>
              <a:rPr lang="en-US" altLang="en-US" i="1" dirty="0">
                <a:solidFill>
                  <a:srgbClr val="414141"/>
                </a:solidFill>
                <a:latin typeface="Museo Sans 500" panose="02000000000000000000" pitchFamily="50" charset="0"/>
              </a:rPr>
              <a:t>b</a:t>
            </a:r>
            <a:r>
              <a:rPr lang="en-US" altLang="en-US" b="1" dirty="0">
                <a:solidFill>
                  <a:srgbClr val="414141"/>
                </a:solidFill>
                <a:latin typeface="Museo Sans 500" panose="02000000000000000000" pitchFamily="50" charset="0"/>
              </a:rPr>
              <a:t> &lt; 0</a:t>
            </a:r>
          </a:p>
        </p:txBody>
      </p:sp>
      <p:sp>
        <p:nvSpPr>
          <p:cNvPr id="30" name="Text Box 28"/>
          <p:cNvSpPr txBox="1">
            <a:spLocks noChangeArrowheads="1"/>
          </p:cNvSpPr>
          <p:nvPr/>
        </p:nvSpPr>
        <p:spPr bwMode="auto">
          <a:xfrm>
            <a:off x="1474089" y="3001899"/>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err="1">
                <a:solidFill>
                  <a:srgbClr val="414141"/>
                </a:solidFill>
                <a:latin typeface="Museo Sans 500" panose="02000000000000000000" pitchFamily="50" charset="0"/>
              </a:rPr>
              <a:t>w</a:t>
            </a:r>
            <a:r>
              <a:rPr lang="en-US" altLang="en-US" b="1" baseline="30000" dirty="0" err="1">
                <a:solidFill>
                  <a:srgbClr val="414141"/>
                </a:solidFill>
                <a:latin typeface="Museo Sans 500" panose="02000000000000000000" pitchFamily="50" charset="0"/>
              </a:rPr>
              <a:t>T</a:t>
            </a:r>
            <a:r>
              <a:rPr lang="en-US" altLang="en-US" b="1" dirty="0" err="1">
                <a:solidFill>
                  <a:srgbClr val="414141"/>
                </a:solidFill>
                <a:latin typeface="Museo Sans 500" panose="02000000000000000000" pitchFamily="50" charset="0"/>
              </a:rPr>
              <a:t>x</a:t>
            </a:r>
            <a:r>
              <a:rPr lang="en-US" altLang="en-US" b="1" dirty="0">
                <a:solidFill>
                  <a:srgbClr val="414141"/>
                </a:solidFill>
                <a:latin typeface="Museo Sans 500" panose="02000000000000000000" pitchFamily="50" charset="0"/>
              </a:rPr>
              <a:t> </a:t>
            </a:r>
            <a:r>
              <a:rPr lang="en-US" altLang="en-US" dirty="0">
                <a:solidFill>
                  <a:srgbClr val="414141"/>
                </a:solidFill>
                <a:latin typeface="Museo Sans 500" panose="02000000000000000000" pitchFamily="50" charset="0"/>
              </a:rPr>
              <a:t>+ </a:t>
            </a:r>
            <a:r>
              <a:rPr lang="en-US" altLang="en-US" i="1" dirty="0">
                <a:solidFill>
                  <a:srgbClr val="414141"/>
                </a:solidFill>
                <a:latin typeface="Museo Sans 500" panose="02000000000000000000" pitchFamily="50" charset="0"/>
              </a:rPr>
              <a:t>b</a:t>
            </a:r>
            <a:r>
              <a:rPr lang="en-US" altLang="en-US" b="1" dirty="0">
                <a:solidFill>
                  <a:srgbClr val="414141"/>
                </a:solidFill>
                <a:latin typeface="Museo Sans 500" panose="02000000000000000000" pitchFamily="50" charset="0"/>
              </a:rPr>
              <a:t> &gt; 0</a:t>
            </a:r>
          </a:p>
        </p:txBody>
      </p:sp>
      <p:sp>
        <p:nvSpPr>
          <p:cNvPr id="31" name="Content Placeholder 2"/>
          <p:cNvSpPr>
            <a:spLocks noGrp="1"/>
          </p:cNvSpPr>
          <p:nvPr>
            <p:ph idx="1"/>
          </p:nvPr>
        </p:nvSpPr>
        <p:spPr>
          <a:xfrm>
            <a:off x="838200" y="1534886"/>
            <a:ext cx="10515600" cy="4642077"/>
          </a:xfrm>
        </p:spPr>
        <p:txBody>
          <a:bodyPr/>
          <a:lstStyle/>
          <a:p>
            <a:r>
              <a:rPr lang="en-US" dirty="0"/>
              <a:t>Binary classification can be viewed as the task of separating classes in feature space:</a:t>
            </a:r>
          </a:p>
          <a:p>
            <a:endParaRPr lang="en-US" dirty="0"/>
          </a:p>
        </p:txBody>
      </p:sp>
      <p:grpSp>
        <p:nvGrpSpPr>
          <p:cNvPr id="32" name="Group 31"/>
          <p:cNvGrpSpPr/>
          <p:nvPr/>
        </p:nvGrpSpPr>
        <p:grpSpPr>
          <a:xfrm>
            <a:off x="6954933" y="2930462"/>
            <a:ext cx="4081462" cy="3124200"/>
            <a:chOff x="2471738" y="2743200"/>
            <a:chExt cx="4081462" cy="3124200"/>
          </a:xfrm>
        </p:grpSpPr>
        <p:sp>
          <p:nvSpPr>
            <p:cNvPr id="33" name="Line 4"/>
            <p:cNvSpPr>
              <a:spLocks noChangeShapeType="1"/>
            </p:cNvSpPr>
            <p:nvPr/>
          </p:nvSpPr>
          <p:spPr bwMode="auto">
            <a:xfrm flipV="1">
              <a:off x="2606675" y="28257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5"/>
            <p:cNvSpPr>
              <a:spLocks noChangeShapeType="1"/>
            </p:cNvSpPr>
            <p:nvPr/>
          </p:nvSpPr>
          <p:spPr bwMode="auto">
            <a:xfrm flipV="1">
              <a:off x="2471738" y="575151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AutoShape 6"/>
            <p:cNvSpPr>
              <a:spLocks noChangeArrowheads="1"/>
            </p:cNvSpPr>
            <p:nvPr/>
          </p:nvSpPr>
          <p:spPr bwMode="auto">
            <a:xfrm>
              <a:off x="3646488" y="3581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7"/>
            <p:cNvSpPr>
              <a:spLocks noChangeArrowheads="1"/>
            </p:cNvSpPr>
            <p:nvPr/>
          </p:nvSpPr>
          <p:spPr bwMode="auto">
            <a:xfrm>
              <a:off x="3071813" y="3938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8"/>
            <p:cNvSpPr>
              <a:spLocks noChangeArrowheads="1"/>
            </p:cNvSpPr>
            <p:nvPr/>
          </p:nvSpPr>
          <p:spPr bwMode="auto">
            <a:xfrm>
              <a:off x="3224213" y="4484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9"/>
            <p:cNvSpPr>
              <a:spLocks noChangeArrowheads="1"/>
            </p:cNvSpPr>
            <p:nvPr/>
          </p:nvSpPr>
          <p:spPr bwMode="auto">
            <a:xfrm>
              <a:off x="2843213" y="49418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10"/>
            <p:cNvSpPr>
              <a:spLocks noChangeArrowheads="1"/>
            </p:cNvSpPr>
            <p:nvPr/>
          </p:nvSpPr>
          <p:spPr bwMode="auto">
            <a:xfrm>
              <a:off x="3376613" y="33416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11"/>
            <p:cNvSpPr>
              <a:spLocks noChangeArrowheads="1"/>
            </p:cNvSpPr>
            <p:nvPr/>
          </p:nvSpPr>
          <p:spPr bwMode="auto">
            <a:xfrm>
              <a:off x="2843213" y="4256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12"/>
            <p:cNvSpPr>
              <a:spLocks noChangeArrowheads="1"/>
            </p:cNvSpPr>
            <p:nvPr/>
          </p:nvSpPr>
          <p:spPr bwMode="auto">
            <a:xfrm>
              <a:off x="2995613" y="4408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13"/>
            <p:cNvSpPr>
              <a:spLocks noChangeArrowheads="1"/>
            </p:cNvSpPr>
            <p:nvPr/>
          </p:nvSpPr>
          <p:spPr bwMode="auto">
            <a:xfrm>
              <a:off x="3757613" y="40274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14"/>
            <p:cNvSpPr>
              <a:spLocks noChangeArrowheads="1"/>
            </p:cNvSpPr>
            <p:nvPr/>
          </p:nvSpPr>
          <p:spPr bwMode="auto">
            <a:xfrm>
              <a:off x="4659313" y="4014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15"/>
            <p:cNvSpPr>
              <a:spLocks noChangeArrowheads="1"/>
            </p:cNvSpPr>
            <p:nvPr/>
          </p:nvSpPr>
          <p:spPr bwMode="auto">
            <a:xfrm>
              <a:off x="42910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16"/>
            <p:cNvSpPr>
              <a:spLocks noChangeArrowheads="1"/>
            </p:cNvSpPr>
            <p:nvPr/>
          </p:nvSpPr>
          <p:spPr bwMode="auto">
            <a:xfrm>
              <a:off x="5281613" y="4941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AutoShape 17"/>
            <p:cNvSpPr>
              <a:spLocks noChangeArrowheads="1"/>
            </p:cNvSpPr>
            <p:nvPr/>
          </p:nvSpPr>
          <p:spPr bwMode="auto">
            <a:xfrm>
              <a:off x="3973513" y="54625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AutoShape 18"/>
            <p:cNvSpPr>
              <a:spLocks noChangeArrowheads="1"/>
            </p:cNvSpPr>
            <p:nvPr/>
          </p:nvSpPr>
          <p:spPr bwMode="auto">
            <a:xfrm>
              <a:off x="4595813" y="4332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19"/>
            <p:cNvSpPr>
              <a:spLocks noChangeArrowheads="1"/>
            </p:cNvSpPr>
            <p:nvPr/>
          </p:nvSpPr>
          <p:spPr bwMode="auto">
            <a:xfrm>
              <a:off x="3973513" y="47767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20"/>
            <p:cNvSpPr>
              <a:spLocks noChangeArrowheads="1"/>
            </p:cNvSpPr>
            <p:nvPr/>
          </p:nvSpPr>
          <p:spPr bwMode="auto">
            <a:xfrm>
              <a:off x="4672013" y="5170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21"/>
            <p:cNvSpPr>
              <a:spLocks noChangeArrowheads="1"/>
            </p:cNvSpPr>
            <p:nvPr/>
          </p:nvSpPr>
          <p:spPr bwMode="auto">
            <a:xfrm>
              <a:off x="5357813" y="42560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22"/>
            <p:cNvSpPr>
              <a:spLocks noChangeShapeType="1"/>
            </p:cNvSpPr>
            <p:nvPr/>
          </p:nvSpPr>
          <p:spPr bwMode="auto">
            <a:xfrm flipV="1">
              <a:off x="2919413" y="3048000"/>
              <a:ext cx="2676525" cy="2427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AutoShape 23"/>
            <p:cNvSpPr>
              <a:spLocks noChangeArrowheads="1"/>
            </p:cNvSpPr>
            <p:nvPr/>
          </p:nvSpPr>
          <p:spPr bwMode="auto">
            <a:xfrm>
              <a:off x="3843338" y="27432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AutoShape 24"/>
            <p:cNvSpPr>
              <a:spLocks noChangeArrowheads="1"/>
            </p:cNvSpPr>
            <p:nvPr/>
          </p:nvSpPr>
          <p:spPr bwMode="auto">
            <a:xfrm>
              <a:off x="4452938" y="28194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AutoShape 25"/>
            <p:cNvSpPr>
              <a:spLocks noChangeArrowheads="1"/>
            </p:cNvSpPr>
            <p:nvPr/>
          </p:nvSpPr>
          <p:spPr bwMode="auto">
            <a:xfrm>
              <a:off x="5519738" y="35814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27"/>
            <p:cNvSpPr>
              <a:spLocks noChangeShapeType="1"/>
            </p:cNvSpPr>
            <p:nvPr/>
          </p:nvSpPr>
          <p:spPr bwMode="auto">
            <a:xfrm flipV="1">
              <a:off x="3071813" y="2743200"/>
              <a:ext cx="2143125" cy="28844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28"/>
            <p:cNvSpPr>
              <a:spLocks noChangeShapeType="1"/>
            </p:cNvSpPr>
            <p:nvPr/>
          </p:nvSpPr>
          <p:spPr bwMode="auto">
            <a:xfrm flipV="1">
              <a:off x="2700338" y="3048000"/>
              <a:ext cx="2971800" cy="22860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29"/>
            <p:cNvSpPr>
              <a:spLocks noChangeShapeType="1"/>
            </p:cNvSpPr>
            <p:nvPr/>
          </p:nvSpPr>
          <p:spPr bwMode="auto">
            <a:xfrm flipV="1">
              <a:off x="3233738" y="28194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30"/>
            <p:cNvSpPr>
              <a:spLocks noChangeShapeType="1"/>
            </p:cNvSpPr>
            <p:nvPr/>
          </p:nvSpPr>
          <p:spPr bwMode="auto">
            <a:xfrm flipV="1">
              <a:off x="3005138" y="2743200"/>
              <a:ext cx="1828800" cy="28956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31"/>
            <p:cNvSpPr>
              <a:spLocks noChangeShapeType="1"/>
            </p:cNvSpPr>
            <p:nvPr/>
          </p:nvSpPr>
          <p:spPr bwMode="auto">
            <a:xfrm flipV="1">
              <a:off x="2852738" y="2895600"/>
              <a:ext cx="2667000" cy="25908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0" name="TextBox 59"/>
          <p:cNvSpPr txBox="1"/>
          <p:nvPr/>
        </p:nvSpPr>
        <p:spPr>
          <a:xfrm>
            <a:off x="7415308" y="2355757"/>
            <a:ext cx="3348736" cy="400110"/>
          </a:xfrm>
          <a:prstGeom prst="rect">
            <a:avLst/>
          </a:prstGeom>
          <a:solidFill>
            <a:srgbClr val="F6EDD3"/>
          </a:solidFill>
        </p:spPr>
        <p:txBody>
          <a:bodyPr wrap="square" rtlCol="0">
            <a:spAutoFit/>
          </a:bodyPr>
          <a:lstStyle/>
          <a:p>
            <a:r>
              <a:rPr lang="en-US" sz="2000" dirty="0">
                <a:solidFill>
                  <a:srgbClr val="414141"/>
                </a:solidFill>
                <a:latin typeface="Museo Sans 500" panose="02000000000000000000" pitchFamily="50" charset="0"/>
              </a:rPr>
              <a:t>Which one is the optimal?</a:t>
            </a:r>
          </a:p>
        </p:txBody>
      </p:sp>
    </p:spTree>
    <p:extLst>
      <p:ext uri="{BB962C8B-B14F-4D97-AF65-F5344CB8AC3E}">
        <p14:creationId xmlns:p14="http://schemas.microsoft.com/office/powerpoint/2010/main" val="389216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29" grpId="0"/>
      <p:bldP spid="30" grpId="0"/>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Linearly separable data</a:t>
            </a:r>
          </a:p>
        </p:txBody>
      </p:sp>
      <p:cxnSp>
        <p:nvCxnSpPr>
          <p:cNvPr id="5" name="Straight Arrow Connector 4"/>
          <p:cNvCxnSpPr/>
          <p:nvPr/>
        </p:nvCxnSpPr>
        <p:spPr>
          <a:xfrm>
            <a:off x="838200" y="4001294"/>
            <a:ext cx="10515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6096000" y="1825625"/>
            <a:ext cx="0" cy="4351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p:cNvSpPr/>
          <p:nvPr/>
        </p:nvSpPr>
        <p:spPr>
          <a:xfrm>
            <a:off x="1127051" y="2360428"/>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0539" y="1703350"/>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04776" y="3499534"/>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05839" y="4983015"/>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58289" y="3387819"/>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95646" y="4738466"/>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80344" y="2080456"/>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81731" y="3377259"/>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p:cNvSpPr/>
          <p:nvPr/>
        </p:nvSpPr>
        <p:spPr>
          <a:xfrm>
            <a:off x="9246524" y="2517235"/>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p:cNvSpPr/>
          <p:nvPr/>
        </p:nvSpPr>
        <p:spPr>
          <a:xfrm>
            <a:off x="7751137" y="4909992"/>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p:cNvSpPr/>
          <p:nvPr/>
        </p:nvSpPr>
        <p:spPr>
          <a:xfrm>
            <a:off x="10503197" y="3141849"/>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8896795" y="5298097"/>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p:cNvSpPr/>
          <p:nvPr/>
        </p:nvSpPr>
        <p:spPr>
          <a:xfrm>
            <a:off x="10476616" y="5179462"/>
            <a:ext cx="244549" cy="2445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2" name="Straight Connector 21"/>
          <p:cNvCxnSpPr/>
          <p:nvPr/>
        </p:nvCxnSpPr>
        <p:spPr>
          <a:xfrm flipH="1">
            <a:off x="4742121" y="1812891"/>
            <a:ext cx="3806456" cy="436400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8548577" y="1397060"/>
                <a:ext cx="13958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8548577" y="1397060"/>
                <a:ext cx="1395895" cy="276999"/>
              </a:xfrm>
              <a:prstGeom prst="rect">
                <a:avLst/>
              </a:prstGeom>
              <a:blipFill rotWithShape="0">
                <a:blip r:embed="rId3"/>
                <a:stretch>
                  <a:fillRect l="-3493" t="-4348" r="-3930" b="-6522"/>
                </a:stretch>
              </a:blipFill>
            </p:spPr>
            <p:txBody>
              <a:bodyPr/>
              <a:lstStyle/>
              <a:p>
                <a:r>
                  <a:rPr lang="en-US">
                    <a:noFill/>
                  </a:rPr>
                  <a:t> </a:t>
                </a:r>
              </a:p>
            </p:txBody>
          </p:sp>
        </mc:Fallback>
      </mc:AlternateContent>
      <p:sp>
        <p:nvSpPr>
          <p:cNvPr id="24" name="Oval 23"/>
          <p:cNvSpPr/>
          <p:nvPr/>
        </p:nvSpPr>
        <p:spPr>
          <a:xfrm>
            <a:off x="4497572" y="4369659"/>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84851" y="2300047"/>
            <a:ext cx="244549" cy="244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3215019" y="1823831"/>
            <a:ext cx="3806456" cy="4364000"/>
          </a:xfrm>
          <a:prstGeom prst="line">
            <a:avLst/>
          </a:prstGeom>
          <a:ln w="6350">
            <a:prstDash val="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6270994" y="1825624"/>
            <a:ext cx="3806456" cy="4364000"/>
          </a:xfrm>
          <a:prstGeom prst="line">
            <a:avLst/>
          </a:prstGeom>
          <a:ln w="6350">
            <a:prstDash val="dash"/>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3821037" y="6298806"/>
            <a:ext cx="1597617" cy="369332"/>
          </a:xfrm>
          <a:prstGeom prst="rect">
            <a:avLst/>
          </a:prstGeom>
          <a:noFill/>
        </p:spPr>
        <p:txBody>
          <a:bodyPr wrap="none" rtlCol="0">
            <a:spAutoFit/>
          </a:bodyPr>
          <a:lstStyle/>
          <a:p>
            <a:r>
              <a:rPr lang="en-US" dirty="0"/>
              <a:t>Support Vector</a:t>
            </a:r>
          </a:p>
        </p:txBody>
      </p:sp>
      <p:sp>
        <p:nvSpPr>
          <p:cNvPr id="29" name="Freeform 28"/>
          <p:cNvSpPr/>
          <p:nvPr/>
        </p:nvSpPr>
        <p:spPr>
          <a:xfrm>
            <a:off x="5422212" y="6209414"/>
            <a:ext cx="850997" cy="299472"/>
          </a:xfrm>
          <a:custGeom>
            <a:avLst/>
            <a:gdLst>
              <a:gd name="connsiteX0" fmla="*/ 393 w 850997"/>
              <a:gd name="connsiteY0" fmla="*/ 287079 h 299472"/>
              <a:gd name="connsiteX1" fmla="*/ 138616 w 850997"/>
              <a:gd name="connsiteY1" fmla="*/ 265814 h 299472"/>
              <a:gd name="connsiteX2" fmla="*/ 850997 w 850997"/>
              <a:gd name="connsiteY2" fmla="*/ 0 h 299472"/>
            </a:gdLst>
            <a:ahLst/>
            <a:cxnLst>
              <a:cxn ang="0">
                <a:pos x="connsiteX0" y="connsiteY0"/>
              </a:cxn>
              <a:cxn ang="0">
                <a:pos x="connsiteX1" y="connsiteY1"/>
              </a:cxn>
              <a:cxn ang="0">
                <a:pos x="connsiteX2" y="connsiteY2"/>
              </a:cxn>
            </a:cxnLst>
            <a:rect l="l" t="t" r="r" b="b"/>
            <a:pathLst>
              <a:path w="850997" h="299472">
                <a:moveTo>
                  <a:pt x="393" y="287079"/>
                </a:moveTo>
                <a:cubicBezTo>
                  <a:pt x="-1379" y="300370"/>
                  <a:pt x="-3151" y="313661"/>
                  <a:pt x="138616" y="265814"/>
                </a:cubicBezTo>
                <a:cubicBezTo>
                  <a:pt x="280383" y="217967"/>
                  <a:pt x="806695" y="76200"/>
                  <a:pt x="850997" y="0"/>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29"/>
          <p:cNvSpPr/>
          <p:nvPr/>
        </p:nvSpPr>
        <p:spPr>
          <a:xfrm>
            <a:off x="3211033" y="6209414"/>
            <a:ext cx="584790" cy="308344"/>
          </a:xfrm>
          <a:custGeom>
            <a:avLst/>
            <a:gdLst>
              <a:gd name="connsiteX0" fmla="*/ 584790 w 584790"/>
              <a:gd name="connsiteY0" fmla="*/ 308344 h 308344"/>
              <a:gd name="connsiteX1" fmla="*/ 0 w 584790"/>
              <a:gd name="connsiteY1" fmla="*/ 0 h 308344"/>
            </a:gdLst>
            <a:ahLst/>
            <a:cxnLst>
              <a:cxn ang="0">
                <a:pos x="connsiteX0" y="connsiteY0"/>
              </a:cxn>
              <a:cxn ang="0">
                <a:pos x="connsiteX1" y="connsiteY1"/>
              </a:cxn>
            </a:cxnLst>
            <a:rect l="l" t="t" r="r" b="b"/>
            <a:pathLst>
              <a:path w="584790" h="308344">
                <a:moveTo>
                  <a:pt x="584790" y="308344"/>
                </a:moveTo>
                <a:lnTo>
                  <a:pt x="0" y="0"/>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6852621" y="1554480"/>
                <a:ext cx="5217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852621" y="1554480"/>
                <a:ext cx="52174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381500" y="1728310"/>
                <a:ext cx="5217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381500" y="1728310"/>
                <a:ext cx="52174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768578" y="1915332"/>
                <a:ext cx="52174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768578" y="1915332"/>
                <a:ext cx="521746"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2696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23601</TotalTime>
  <Words>2112</Words>
  <Application>Microsoft Office PowerPoint</Application>
  <PresentationFormat>Widescreen</PresentationFormat>
  <Paragraphs>325</Paragraphs>
  <Slides>56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Calibri Light</vt:lpstr>
      <vt:lpstr>Cambria Math</vt:lpstr>
      <vt:lpstr>Helvetica</vt:lpstr>
      <vt:lpstr>Maven Pro</vt:lpstr>
      <vt:lpstr>Museo Sans 500</vt:lpstr>
      <vt:lpstr>Times New Roman</vt:lpstr>
      <vt:lpstr>Office Theme</vt:lpstr>
      <vt:lpstr>Applied  Machine Learning (BUAN 6341)  Lecture 4</vt:lpstr>
      <vt:lpstr>Support Vector Machine</vt:lpstr>
      <vt:lpstr>Linear SVM Classification – Hard Margin </vt:lpstr>
      <vt:lpstr>Linear SVM Classification – Hard Margin </vt:lpstr>
      <vt:lpstr>Problem Hard Margin </vt:lpstr>
      <vt:lpstr>Solution Soft Margin </vt:lpstr>
      <vt:lpstr>Linear SVM Classification</vt:lpstr>
      <vt:lpstr>Linear SVM Classification</vt:lpstr>
      <vt:lpstr>Linearly separable data</vt:lpstr>
      <vt:lpstr>Support Vector</vt:lpstr>
      <vt:lpstr>Linearly separable data</vt:lpstr>
      <vt:lpstr>SVM - Optimization</vt:lpstr>
      <vt:lpstr>SVM - Optimization</vt:lpstr>
      <vt:lpstr>SVM - Optimization</vt:lpstr>
      <vt:lpstr>SVM</vt:lpstr>
      <vt:lpstr>Hard Margin Classification</vt:lpstr>
      <vt:lpstr>Linear separability: what is the best w?</vt:lpstr>
      <vt:lpstr>Soft-SVM Optimization</vt:lpstr>
      <vt:lpstr>Slack variable ζ</vt:lpstr>
      <vt:lpstr>Soft Margin solution</vt:lpstr>
      <vt:lpstr>Linear SVC - Code</vt:lpstr>
      <vt:lpstr>Regularization-Code</vt:lpstr>
      <vt:lpstr>Regularization – Effect on Margin</vt:lpstr>
      <vt:lpstr>Tip</vt:lpstr>
      <vt:lpstr>Effect of Scaling</vt:lpstr>
      <vt:lpstr>MultiClass- Code</vt:lpstr>
      <vt:lpstr>Multi-Class- OVR</vt:lpstr>
      <vt:lpstr>OVR- predictions and decision boundary</vt:lpstr>
      <vt:lpstr>OVR vs OVO - code</vt:lpstr>
      <vt:lpstr>OVO- predictions and decision boundary</vt:lpstr>
      <vt:lpstr>Scikit Learn</vt:lpstr>
      <vt:lpstr>Solver Choices</vt:lpstr>
      <vt:lpstr>Non-linear SVMs</vt:lpstr>
      <vt:lpstr>Example</vt:lpstr>
      <vt:lpstr>Kernel Trick</vt:lpstr>
      <vt:lpstr>Kernel Trick</vt:lpstr>
      <vt:lpstr>The “Kernel Trick”</vt:lpstr>
      <vt:lpstr>Similarity Features</vt:lpstr>
      <vt:lpstr>Examples of kernel functions</vt:lpstr>
      <vt:lpstr>Kernel SVM -Code</vt:lpstr>
      <vt:lpstr>Kernel SVM-Parameter C</vt:lpstr>
      <vt:lpstr>gamma – rbf kernel</vt:lpstr>
      <vt:lpstr>Kernel SVM (rbf-Gamma)</vt:lpstr>
      <vt:lpstr>Kernel SVM (poly-Gamma)</vt:lpstr>
      <vt:lpstr>Kernel SVM (poly-degree)</vt:lpstr>
      <vt:lpstr>Pre-Processing</vt:lpstr>
      <vt:lpstr>Linear Kernel – No tuning</vt:lpstr>
      <vt:lpstr>Grid search – Single Kernel</vt:lpstr>
      <vt:lpstr>Grid search – Multiple Kernel</vt:lpstr>
      <vt:lpstr>Grid search – SVM</vt:lpstr>
      <vt:lpstr>Tip</vt:lpstr>
      <vt:lpstr>Computational Complexity</vt:lpstr>
      <vt:lpstr>SVM Regression</vt:lpstr>
      <vt:lpstr>Objective</vt:lpstr>
      <vt:lpstr>Nonlinear Regression</vt:lpstr>
      <vt:lpstr>SVM- Regression-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Yingjie</dc:creator>
  <cp:lastModifiedBy>Harpreet Singh</cp:lastModifiedBy>
  <cp:revision>1195</cp:revision>
  <cp:lastPrinted>2017-11-21T03:03:44Z</cp:lastPrinted>
  <dcterms:created xsi:type="dcterms:W3CDTF">2017-10-06T02:46:19Z</dcterms:created>
  <dcterms:modified xsi:type="dcterms:W3CDTF">2022-10-23T21:45:21Z</dcterms:modified>
</cp:coreProperties>
</file>